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3"/>
  </p:notesMasterIdLst>
  <p:sldIdLst>
    <p:sldId id="291" r:id="rId2"/>
    <p:sldId id="293" r:id="rId3"/>
    <p:sldId id="294" r:id="rId4"/>
    <p:sldId id="1405" r:id="rId5"/>
    <p:sldId id="296" r:id="rId6"/>
    <p:sldId id="287" r:id="rId7"/>
    <p:sldId id="288" r:id="rId8"/>
    <p:sldId id="311" r:id="rId9"/>
    <p:sldId id="312" r:id="rId10"/>
    <p:sldId id="313" r:id="rId11"/>
    <p:sldId id="289" r:id="rId12"/>
    <p:sldId id="309" r:id="rId13"/>
    <p:sldId id="573" r:id="rId14"/>
    <p:sldId id="310" r:id="rId15"/>
    <p:sldId id="1147" r:id="rId16"/>
    <p:sldId id="326" r:id="rId17"/>
    <p:sldId id="327" r:id="rId18"/>
    <p:sldId id="483" r:id="rId19"/>
    <p:sldId id="308" r:id="rId20"/>
    <p:sldId id="495" r:id="rId21"/>
    <p:sldId id="489" r:id="rId22"/>
    <p:sldId id="490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57" r:id="rId31"/>
    <p:sldId id="258" r:id="rId32"/>
    <p:sldId id="259" r:id="rId33"/>
    <p:sldId id="260" r:id="rId34"/>
    <p:sldId id="261" r:id="rId35"/>
    <p:sldId id="262" r:id="rId36"/>
    <p:sldId id="330" r:id="rId37"/>
    <p:sldId id="331" r:id="rId38"/>
    <p:sldId id="449" r:id="rId39"/>
    <p:sldId id="1293" r:id="rId40"/>
    <p:sldId id="1294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318" r:id="rId50"/>
    <p:sldId id="1248" r:id="rId51"/>
    <p:sldId id="481" r:id="rId52"/>
    <p:sldId id="1244" r:id="rId53"/>
    <p:sldId id="1245" r:id="rId54"/>
    <p:sldId id="1247" r:id="rId55"/>
    <p:sldId id="1285" r:id="rId56"/>
    <p:sldId id="1288" r:id="rId57"/>
    <p:sldId id="1069" r:id="rId58"/>
    <p:sldId id="1070" r:id="rId59"/>
    <p:sldId id="290" r:id="rId60"/>
    <p:sldId id="332" r:id="rId61"/>
    <p:sldId id="341" r:id="rId62"/>
    <p:sldId id="342" r:id="rId63"/>
    <p:sldId id="343" r:id="rId64"/>
    <p:sldId id="1148" r:id="rId65"/>
    <p:sldId id="1292" r:id="rId66"/>
    <p:sldId id="346" r:id="rId67"/>
    <p:sldId id="603" r:id="rId68"/>
    <p:sldId id="348" r:id="rId69"/>
    <p:sldId id="354" r:id="rId70"/>
    <p:sldId id="355" r:id="rId71"/>
    <p:sldId id="356" r:id="rId72"/>
    <p:sldId id="423" r:id="rId73"/>
    <p:sldId id="393" r:id="rId74"/>
    <p:sldId id="349" r:id="rId75"/>
    <p:sldId id="353" r:id="rId76"/>
    <p:sldId id="968" r:id="rId77"/>
    <p:sldId id="969" r:id="rId78"/>
    <p:sldId id="970" r:id="rId79"/>
    <p:sldId id="971" r:id="rId80"/>
    <p:sldId id="972" r:id="rId81"/>
    <p:sldId id="973" r:id="rId82"/>
    <p:sldId id="974" r:id="rId83"/>
    <p:sldId id="975" r:id="rId84"/>
    <p:sldId id="967" r:id="rId85"/>
    <p:sldId id="1406" r:id="rId86"/>
    <p:sldId id="1407" r:id="rId87"/>
    <p:sldId id="1408" r:id="rId88"/>
    <p:sldId id="1409" r:id="rId89"/>
    <p:sldId id="1410" r:id="rId90"/>
    <p:sldId id="1411" r:id="rId91"/>
    <p:sldId id="1412" r:id="rId92"/>
    <p:sldId id="1413" r:id="rId93"/>
    <p:sldId id="1414" r:id="rId94"/>
    <p:sldId id="1415" r:id="rId95"/>
    <p:sldId id="1161" r:id="rId96"/>
    <p:sldId id="1162" r:id="rId97"/>
    <p:sldId id="1163" r:id="rId98"/>
    <p:sldId id="1174" r:id="rId99"/>
    <p:sldId id="1175" r:id="rId100"/>
    <p:sldId id="1177" r:id="rId101"/>
    <p:sldId id="1178" r:id="rId102"/>
    <p:sldId id="1182" r:id="rId103"/>
    <p:sldId id="1183" r:id="rId104"/>
    <p:sldId id="1189" r:id="rId105"/>
    <p:sldId id="1185" r:id="rId106"/>
    <p:sldId id="1186" r:id="rId107"/>
    <p:sldId id="1184" r:id="rId108"/>
    <p:sldId id="1187" r:id="rId109"/>
    <p:sldId id="1188" r:id="rId110"/>
    <p:sldId id="1173" r:id="rId111"/>
    <p:sldId id="1180" r:id="rId112"/>
    <p:sldId id="1197" r:id="rId113"/>
    <p:sldId id="1198" r:id="rId114"/>
    <p:sldId id="1179" r:id="rId115"/>
    <p:sldId id="1181" r:id="rId116"/>
    <p:sldId id="1199" r:id="rId117"/>
    <p:sldId id="1206" r:id="rId118"/>
    <p:sldId id="1200" r:id="rId119"/>
    <p:sldId id="1201" r:id="rId120"/>
    <p:sldId id="1202" r:id="rId121"/>
    <p:sldId id="1203" r:id="rId122"/>
    <p:sldId id="1204" r:id="rId123"/>
    <p:sldId id="1191" r:id="rId124"/>
    <p:sldId id="1205" r:id="rId125"/>
    <p:sldId id="1192" r:id="rId126"/>
    <p:sldId id="1193" r:id="rId127"/>
    <p:sldId id="1194" r:id="rId128"/>
    <p:sldId id="1195" r:id="rId129"/>
    <p:sldId id="1196" r:id="rId130"/>
    <p:sldId id="1207" r:id="rId131"/>
    <p:sldId id="1208" r:id="rId132"/>
    <p:sldId id="1209" r:id="rId133"/>
    <p:sldId id="1210" r:id="rId134"/>
    <p:sldId id="1211" r:id="rId135"/>
    <p:sldId id="1212" r:id="rId136"/>
    <p:sldId id="1213" r:id="rId137"/>
    <p:sldId id="1261" r:id="rId138"/>
    <p:sldId id="1262" r:id="rId139"/>
    <p:sldId id="1263" r:id="rId140"/>
    <p:sldId id="500" r:id="rId141"/>
    <p:sldId id="509" r:id="rId142"/>
    <p:sldId id="501" r:id="rId143"/>
    <p:sldId id="502" r:id="rId144"/>
    <p:sldId id="503" r:id="rId145"/>
    <p:sldId id="504" r:id="rId146"/>
    <p:sldId id="528" r:id="rId147"/>
    <p:sldId id="505" r:id="rId148"/>
    <p:sldId id="506" r:id="rId149"/>
    <p:sldId id="507" r:id="rId150"/>
    <p:sldId id="527" r:id="rId151"/>
    <p:sldId id="1504" r:id="rId152"/>
    <p:sldId id="1505" r:id="rId153"/>
    <p:sldId id="1416" r:id="rId154"/>
    <p:sldId id="1417" r:id="rId155"/>
    <p:sldId id="1418" r:id="rId156"/>
    <p:sldId id="1506" r:id="rId157"/>
    <p:sldId id="1507" r:id="rId158"/>
    <p:sldId id="1508" r:id="rId159"/>
    <p:sldId id="1509" r:id="rId160"/>
    <p:sldId id="1510" r:id="rId161"/>
    <p:sldId id="1513" r:id="rId162"/>
    <p:sldId id="1420" r:id="rId163"/>
    <p:sldId id="1511" r:id="rId164"/>
    <p:sldId id="1512" r:id="rId165"/>
    <p:sldId id="1429" r:id="rId166"/>
    <p:sldId id="1430" r:id="rId167"/>
    <p:sldId id="1433" r:id="rId168"/>
    <p:sldId id="1436" r:id="rId169"/>
    <p:sldId id="1437" r:id="rId170"/>
    <p:sldId id="1438" r:id="rId171"/>
    <p:sldId id="1439" r:id="rId172"/>
    <p:sldId id="1449" r:id="rId173"/>
    <p:sldId id="1450" r:id="rId174"/>
    <p:sldId id="1451" r:id="rId175"/>
    <p:sldId id="1452" r:id="rId176"/>
    <p:sldId id="1453" r:id="rId177"/>
    <p:sldId id="1454" r:id="rId178"/>
    <p:sldId id="1455" r:id="rId179"/>
    <p:sldId id="1456" r:id="rId180"/>
    <p:sldId id="1457" r:id="rId181"/>
    <p:sldId id="1458" r:id="rId182"/>
    <p:sldId id="1459" r:id="rId183"/>
    <p:sldId id="1460" r:id="rId184"/>
    <p:sldId id="1461" r:id="rId185"/>
    <p:sldId id="1462" r:id="rId186"/>
    <p:sldId id="1463" r:id="rId187"/>
    <p:sldId id="1465" r:id="rId188"/>
    <p:sldId id="1466" r:id="rId189"/>
    <p:sldId id="1467" r:id="rId190"/>
    <p:sldId id="1468" r:id="rId191"/>
    <p:sldId id="1469" r:id="rId192"/>
    <p:sldId id="1470" r:id="rId193"/>
    <p:sldId id="1471" r:id="rId194"/>
    <p:sldId id="1472" r:id="rId195"/>
    <p:sldId id="1473" r:id="rId196"/>
    <p:sldId id="1474" r:id="rId197"/>
    <p:sldId id="1475" r:id="rId198"/>
    <p:sldId id="1476" r:id="rId199"/>
    <p:sldId id="1477" r:id="rId200"/>
    <p:sldId id="1478" r:id="rId201"/>
    <p:sldId id="1479" r:id="rId202"/>
    <p:sldId id="1480" r:id="rId203"/>
    <p:sldId id="1481" r:id="rId204"/>
    <p:sldId id="1482" r:id="rId205"/>
    <p:sldId id="1483" r:id="rId206"/>
    <p:sldId id="1484" r:id="rId207"/>
    <p:sldId id="1485" r:id="rId208"/>
    <p:sldId id="1486" r:id="rId209"/>
    <p:sldId id="1487" r:id="rId210"/>
    <p:sldId id="1488" r:id="rId211"/>
    <p:sldId id="1489" r:id="rId212"/>
    <p:sldId id="1490" r:id="rId213"/>
    <p:sldId id="1491" r:id="rId214"/>
    <p:sldId id="1492" r:id="rId215"/>
    <p:sldId id="1493" r:id="rId216"/>
    <p:sldId id="1494" r:id="rId217"/>
    <p:sldId id="1495" r:id="rId218"/>
    <p:sldId id="1496" r:id="rId219"/>
    <p:sldId id="1497" r:id="rId220"/>
    <p:sldId id="1498" r:id="rId221"/>
    <p:sldId id="1514" r:id="rId222"/>
    <p:sldId id="1515" r:id="rId223"/>
    <p:sldId id="1516" r:id="rId224"/>
    <p:sldId id="1517" r:id="rId225"/>
    <p:sldId id="1518" r:id="rId226"/>
    <p:sldId id="1519" r:id="rId227"/>
    <p:sldId id="1520" r:id="rId228"/>
    <p:sldId id="1521" r:id="rId229"/>
    <p:sldId id="1522" r:id="rId230"/>
    <p:sldId id="1524" r:id="rId231"/>
    <p:sldId id="1525" r:id="rId232"/>
    <p:sldId id="1526" r:id="rId233"/>
    <p:sldId id="1527" r:id="rId234"/>
    <p:sldId id="1690" r:id="rId235"/>
    <p:sldId id="1691" r:id="rId236"/>
    <p:sldId id="1692" r:id="rId237"/>
    <p:sldId id="1693" r:id="rId238"/>
    <p:sldId id="1694" r:id="rId239"/>
    <p:sldId id="1695" r:id="rId240"/>
    <p:sldId id="1536" r:id="rId241"/>
    <p:sldId id="1537" r:id="rId242"/>
    <p:sldId id="1538" r:id="rId243"/>
    <p:sldId id="1539" r:id="rId244"/>
    <p:sldId id="1540" r:id="rId245"/>
    <p:sldId id="1541" r:id="rId246"/>
    <p:sldId id="1542" r:id="rId247"/>
    <p:sldId id="1543" r:id="rId248"/>
    <p:sldId id="1544" r:id="rId249"/>
    <p:sldId id="1545" r:id="rId250"/>
    <p:sldId id="1546" r:id="rId251"/>
    <p:sldId id="1547" r:id="rId252"/>
    <p:sldId id="1548" r:id="rId253"/>
    <p:sldId id="1549" r:id="rId254"/>
    <p:sldId id="1550" r:id="rId255"/>
    <p:sldId id="1551" r:id="rId256"/>
    <p:sldId id="1552" r:id="rId257"/>
    <p:sldId id="1553" r:id="rId258"/>
    <p:sldId id="1554" r:id="rId259"/>
    <p:sldId id="1555" r:id="rId260"/>
    <p:sldId id="1556" r:id="rId261"/>
    <p:sldId id="1557" r:id="rId262"/>
    <p:sldId id="1558" r:id="rId263"/>
    <p:sldId id="1559" r:id="rId264"/>
    <p:sldId id="1560" r:id="rId265"/>
    <p:sldId id="1561" r:id="rId266"/>
    <p:sldId id="1562" r:id="rId267"/>
    <p:sldId id="1563" r:id="rId268"/>
    <p:sldId id="1564" r:id="rId269"/>
    <p:sldId id="1565" r:id="rId270"/>
    <p:sldId id="1566" r:id="rId271"/>
    <p:sldId id="1567" r:id="rId272"/>
    <p:sldId id="1568" r:id="rId273"/>
    <p:sldId id="1570" r:id="rId274"/>
    <p:sldId id="1571" r:id="rId275"/>
    <p:sldId id="1572" r:id="rId276"/>
    <p:sldId id="1573" r:id="rId277"/>
    <p:sldId id="1574" r:id="rId278"/>
    <p:sldId id="1575" r:id="rId279"/>
    <p:sldId id="1576" r:id="rId280"/>
    <p:sldId id="1577" r:id="rId281"/>
    <p:sldId id="1578" r:id="rId282"/>
    <p:sldId id="1579" r:id="rId283"/>
    <p:sldId id="1580" r:id="rId284"/>
    <p:sldId id="1581" r:id="rId285"/>
    <p:sldId id="1582" r:id="rId286"/>
    <p:sldId id="1583" r:id="rId287"/>
    <p:sldId id="1584" r:id="rId288"/>
    <p:sldId id="1585" r:id="rId289"/>
    <p:sldId id="1586" r:id="rId290"/>
    <p:sldId id="1587" r:id="rId291"/>
    <p:sldId id="1588" r:id="rId292"/>
    <p:sldId id="1589" r:id="rId293"/>
    <p:sldId id="1590" r:id="rId294"/>
    <p:sldId id="1591" r:id="rId295"/>
    <p:sldId id="1592" r:id="rId296"/>
    <p:sldId id="1593" r:id="rId297"/>
    <p:sldId id="1594" r:id="rId298"/>
    <p:sldId id="1595" r:id="rId299"/>
    <p:sldId id="1596" r:id="rId300"/>
    <p:sldId id="1597" r:id="rId301"/>
    <p:sldId id="1598" r:id="rId302"/>
    <p:sldId id="1599" r:id="rId303"/>
    <p:sldId id="1600" r:id="rId304"/>
    <p:sldId id="1601" r:id="rId305"/>
    <p:sldId id="1602" r:id="rId306"/>
    <p:sldId id="1603" r:id="rId307"/>
    <p:sldId id="1604" r:id="rId308"/>
    <p:sldId id="1605" r:id="rId309"/>
    <p:sldId id="1606" r:id="rId310"/>
    <p:sldId id="1607" r:id="rId311"/>
    <p:sldId id="1608" r:id="rId312"/>
    <p:sldId id="1609" r:id="rId313"/>
    <p:sldId id="1610" r:id="rId314"/>
    <p:sldId id="1611" r:id="rId315"/>
    <p:sldId id="1612" r:id="rId316"/>
    <p:sldId id="1613" r:id="rId317"/>
    <p:sldId id="1614" r:id="rId318"/>
    <p:sldId id="1615" r:id="rId319"/>
    <p:sldId id="1616" r:id="rId320"/>
    <p:sldId id="1617" r:id="rId321"/>
    <p:sldId id="1618" r:id="rId322"/>
    <p:sldId id="1619" r:id="rId323"/>
    <p:sldId id="1620" r:id="rId324"/>
    <p:sldId id="1621" r:id="rId325"/>
    <p:sldId id="1622" r:id="rId326"/>
    <p:sldId id="1623" r:id="rId327"/>
    <p:sldId id="1624" r:id="rId328"/>
    <p:sldId id="1625" r:id="rId329"/>
    <p:sldId id="1626" r:id="rId330"/>
    <p:sldId id="1627" r:id="rId331"/>
    <p:sldId id="1628" r:id="rId332"/>
    <p:sldId id="1629" r:id="rId333"/>
    <p:sldId id="1630" r:id="rId334"/>
    <p:sldId id="1631" r:id="rId335"/>
    <p:sldId id="1632" r:id="rId336"/>
    <p:sldId id="1633" r:id="rId337"/>
    <p:sldId id="1634" r:id="rId338"/>
    <p:sldId id="1635" r:id="rId339"/>
    <p:sldId id="1636" r:id="rId340"/>
    <p:sldId id="1637" r:id="rId341"/>
    <p:sldId id="1638" r:id="rId342"/>
    <p:sldId id="1639" r:id="rId343"/>
    <p:sldId id="1640" r:id="rId344"/>
    <p:sldId id="1641" r:id="rId345"/>
    <p:sldId id="1642" r:id="rId346"/>
    <p:sldId id="1643" r:id="rId347"/>
    <p:sldId id="1644" r:id="rId348"/>
    <p:sldId id="1645" r:id="rId349"/>
    <p:sldId id="1646" r:id="rId350"/>
    <p:sldId id="1647" r:id="rId351"/>
    <p:sldId id="1648" r:id="rId352"/>
    <p:sldId id="1649" r:id="rId353"/>
    <p:sldId id="1650" r:id="rId354"/>
    <p:sldId id="1651" r:id="rId355"/>
    <p:sldId id="1652" r:id="rId356"/>
    <p:sldId id="1653" r:id="rId357"/>
    <p:sldId id="1654" r:id="rId358"/>
    <p:sldId id="1655" r:id="rId359"/>
    <p:sldId id="1656" r:id="rId360"/>
    <p:sldId id="1657" r:id="rId361"/>
    <p:sldId id="1658" r:id="rId362"/>
    <p:sldId id="1659" r:id="rId363"/>
    <p:sldId id="1660" r:id="rId364"/>
    <p:sldId id="1661" r:id="rId365"/>
    <p:sldId id="1662" r:id="rId366"/>
    <p:sldId id="1663" r:id="rId367"/>
    <p:sldId id="1664" r:id="rId368"/>
    <p:sldId id="1665" r:id="rId369"/>
    <p:sldId id="1666" r:id="rId370"/>
    <p:sldId id="1667" r:id="rId371"/>
    <p:sldId id="1668" r:id="rId372"/>
    <p:sldId id="1669" r:id="rId373"/>
    <p:sldId id="1670" r:id="rId374"/>
    <p:sldId id="1671" r:id="rId375"/>
    <p:sldId id="1672" r:id="rId376"/>
    <p:sldId id="1673" r:id="rId377"/>
    <p:sldId id="1674" r:id="rId378"/>
    <p:sldId id="1675" r:id="rId379"/>
    <p:sldId id="1676" r:id="rId380"/>
    <p:sldId id="1677" r:id="rId381"/>
    <p:sldId id="1678" r:id="rId382"/>
    <p:sldId id="1679" r:id="rId383"/>
    <p:sldId id="1680" r:id="rId384"/>
    <p:sldId id="1681" r:id="rId385"/>
    <p:sldId id="1682" r:id="rId386"/>
    <p:sldId id="1683" r:id="rId387"/>
    <p:sldId id="1684" r:id="rId388"/>
    <p:sldId id="1685" r:id="rId389"/>
    <p:sldId id="1686" r:id="rId390"/>
    <p:sldId id="1687" r:id="rId391"/>
    <p:sldId id="1688" r:id="rId392"/>
    <p:sldId id="1689" r:id="rId393"/>
    <p:sldId id="1528" r:id="rId394"/>
    <p:sldId id="1535" r:id="rId395"/>
    <p:sldId id="1231" r:id="rId396"/>
    <p:sldId id="1375" r:id="rId397"/>
    <p:sldId id="1376" r:id="rId398"/>
    <p:sldId id="1377" r:id="rId399"/>
    <p:sldId id="1379" r:id="rId400"/>
    <p:sldId id="1378" r:id="rId401"/>
    <p:sldId id="1374" r:id="rId402"/>
    <p:sldId id="1232" r:id="rId403"/>
    <p:sldId id="1233" r:id="rId404"/>
    <p:sldId id="1214" r:id="rId405"/>
    <p:sldId id="1215" r:id="rId406"/>
    <p:sldId id="1216" r:id="rId407"/>
    <p:sldId id="1217" r:id="rId408"/>
    <p:sldId id="1218" r:id="rId409"/>
    <p:sldId id="1219" r:id="rId410"/>
    <p:sldId id="1220" r:id="rId411"/>
    <p:sldId id="1221" r:id="rId412"/>
    <p:sldId id="1222" r:id="rId413"/>
    <p:sldId id="1223" r:id="rId414"/>
    <p:sldId id="1234" r:id="rId415"/>
    <p:sldId id="1235" r:id="rId416"/>
    <p:sldId id="1236" r:id="rId417"/>
    <p:sldId id="1265" r:id="rId418"/>
    <p:sldId id="1224" r:id="rId419"/>
    <p:sldId id="1225" r:id="rId420"/>
    <p:sldId id="1226" r:id="rId421"/>
    <p:sldId id="1227" r:id="rId422"/>
    <p:sldId id="1228" r:id="rId423"/>
    <p:sldId id="1229" r:id="rId424"/>
    <p:sldId id="1230" r:id="rId425"/>
    <p:sldId id="1264" r:id="rId426"/>
    <p:sldId id="553" r:id="rId427"/>
    <p:sldId id="554" r:id="rId428"/>
    <p:sldId id="1081" r:id="rId429"/>
    <p:sldId id="1301" r:id="rId430"/>
    <p:sldId id="1237" r:id="rId431"/>
    <p:sldId id="1266" r:id="rId432"/>
    <p:sldId id="1267" r:id="rId433"/>
    <p:sldId id="1268" r:id="rId434"/>
    <p:sldId id="1269" r:id="rId435"/>
    <p:sldId id="1270" r:id="rId436"/>
    <p:sldId id="1271" r:id="rId437"/>
    <p:sldId id="1272" r:id="rId438"/>
    <p:sldId id="1273" r:id="rId439"/>
    <p:sldId id="1274" r:id="rId440"/>
    <p:sldId id="1275" r:id="rId441"/>
    <p:sldId id="1276" r:id="rId4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CC00"/>
    <a:srgbClr val="00FFFF"/>
    <a:srgbClr val="99CC00"/>
    <a:srgbClr val="6600FF"/>
    <a:srgbClr val="FF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87" autoAdjust="0"/>
  </p:normalViewPr>
  <p:slideViewPr>
    <p:cSldViewPr>
      <p:cViewPr varScale="1">
        <p:scale>
          <a:sx n="93" d="100"/>
          <a:sy n="93" d="100"/>
        </p:scale>
        <p:origin x="-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notesMaster" Target="notesMasters/notesMaster1.xml"/><Relationship Id="rId444" Type="http://schemas.openxmlformats.org/officeDocument/2006/relationships/printerSettings" Target="printerSettings/printerSettings1.bin"/><Relationship Id="rId445" Type="http://schemas.openxmlformats.org/officeDocument/2006/relationships/presProps" Target="presProps.xml"/><Relationship Id="rId446" Type="http://schemas.openxmlformats.org/officeDocument/2006/relationships/viewProps" Target="viewProps.xml"/><Relationship Id="rId447" Type="http://schemas.openxmlformats.org/officeDocument/2006/relationships/theme" Target="theme/theme1.xml"/><Relationship Id="rId44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1" Type="http://schemas.openxmlformats.org/officeDocument/2006/relationships/image" Target="../media/image31.wmf"/><Relationship Id="rId2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7.wmf"/><Relationship Id="rId1" Type="http://schemas.openxmlformats.org/officeDocument/2006/relationships/image" Target="../media/image31.wmf"/><Relationship Id="rId2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3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A7DA7F1-31B9-4D09-99D3-5C780A801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1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1090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11291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29756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840068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653127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24657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8609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39433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482431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727827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219506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378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904788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306654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490863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83243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707301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90229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7" name="Shape 6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09801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30894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7960375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8076236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4" name="Shape 744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524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731795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3" name="Shape 75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407658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26490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28597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21293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7" name="Shape 83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738733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65993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264558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8" name="Shape 86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890807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88499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028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305791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028896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500157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20644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4779950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3" name="Shape 94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70516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4" name="Shape 9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663483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5" name="Shape 96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80534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956017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99500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7" name="Shape 9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8" name="Shape 9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9" name="Shape 9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9073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19205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890820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9" name="Shape 101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4854909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0" name="Shape 1030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983558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2" name="Shape 10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06574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1" name="Shape 10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3" name="Shape 10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221286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5783723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0" name="Shape 1070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845994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1" name="Shape 108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2" name="Shape 1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3288953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3" name="Shape 109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4" name="Shape 10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0165383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3" name="Shape 110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4" name="Shape 1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5" name="Shape 1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1290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527888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2" name="Shape 111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62934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2" name="Shape 111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62934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2" name="Shape 111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6293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9699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22246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6780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201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08079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5567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99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16735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813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30347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6674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4727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9219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32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027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2008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99" cy="411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1536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6357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16132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8982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851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10744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69690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7484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12623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779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5915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1063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977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2151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1809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1752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442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85310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07478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71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797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67979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28941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40747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71882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02045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4265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07585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20663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5851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7118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077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5773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75260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164358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7608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74464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79292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6150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9736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697970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42122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800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76835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45109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22919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7353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492354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24668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36072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453945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704599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4133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690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31964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991633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11888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517463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7992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2538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876008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526331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02022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6873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1379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19345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945400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96634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74596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17122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509052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680652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626540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30414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91105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622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741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C9288-86CD-44FB-8C61-B3F0A9446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C9011-C548-466E-9753-B3AF97108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247BC-F257-4E9C-8DE4-96F523DAD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5C470-BDE7-4B78-A284-5EE806203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BEC28-1957-45A4-8B48-DD8B27171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bg>
      <p:bgPr>
        <a:solidFill>
          <a:srgbClr val="00339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2011" cy="4746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8012" cy="1141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7429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11430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6002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20574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4290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8006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62940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2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defRPr/>
            </a:lvl1pPr>
            <a:lvl2pPr marL="74295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defRPr/>
            </a:lvl2pPr>
            <a:lvl3pPr marL="114300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lvl3pPr>
            <a:lvl4pPr marL="16002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4pPr>
            <a:lvl5pPr marL="20574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5pPr>
            <a:lvl6pPr marL="25146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6pPr>
            <a:lvl7pPr marL="34290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7pPr>
            <a:lvl8pPr marL="48006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8pPr>
            <a:lvl9pPr marL="662940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50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75DC-CE1A-45A0-AF50-92D37C06A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DC164-6AE9-4026-B925-59C2E67C1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7CDD0-B0A4-4812-8421-E1925B212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94AF5-CC39-43B0-A8A8-803DCEB64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F0640-52F7-4D00-9B7D-1BFF03EB0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35761-DF13-4646-96A5-86D557E06B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BABE0-7736-4369-8247-40EA3AE426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A2744-243C-454D-A0EA-80A7DFB71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DF0FB664-CB8E-436A-AE48-E2B28243A0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922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6390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6391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6392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6393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6394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16395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6396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6397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9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864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  <p:sldLayoutId id="2147484862" r:id="rId12"/>
    <p:sldLayoutId id="2147484863" r:id="rId13"/>
    <p:sldLayoutId id="2147484865" r:id="rId14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imart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1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gi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U1xS07N-FA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cessing.org/reference/index.html" TargetMode="External"/><Relationship Id="rId3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e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qrQmQqpHXc" TargetMode="External"/><Relationship Id="rId4" Type="http://schemas.openxmlformats.org/officeDocument/2006/relationships/image" Target="../media/image15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6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0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1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1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2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6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7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8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8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3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4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5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6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7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9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0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1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2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3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4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6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7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g/educate/videos" TargetMode="External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9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0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1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2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3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4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4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6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8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0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1.png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02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3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4.pn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05.png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06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13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4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18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9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20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2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4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6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27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29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31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33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36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1.wmf"/><Relationship Id="rId5" Type="http://schemas.openxmlformats.org/officeDocument/2006/relationships/image" Target="../media/image35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3.bin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3.wmf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41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4" Type="http://schemas.openxmlformats.org/officeDocument/2006/relationships/image" Target="../media/image2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44.jpeg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45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46.pn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47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47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31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33.w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arduino.cc/en/Tutorial/tone" TargetMode="Externa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53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56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59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6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0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62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4" Type="http://schemas.openxmlformats.org/officeDocument/2006/relationships/image" Target="../media/image264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66.png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67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6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8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0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72.png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tt.edu/~nisg/cis/web/cgi/rgb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cessing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5115E1-9B27-470C-B036-26D26D347A6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"/>
            <a:ext cx="7772400" cy="1920875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smtClean="0"/>
              <a:t> Computer Science Camp</a:t>
            </a:r>
            <a:br>
              <a:rPr lang="en-US" sz="4400" dirty="0" smtClean="0"/>
            </a:br>
            <a:r>
              <a:rPr lang="en-US" sz="4400" dirty="0" smtClean="0"/>
              <a:t>December 2015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2514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Art Simon</a:t>
            </a:r>
          </a:p>
          <a:p>
            <a:pPr eaLnBrk="1" hangingPunct="1">
              <a:defRPr/>
            </a:pPr>
            <a:r>
              <a:rPr lang="en-US" dirty="0" smtClean="0"/>
              <a:t>Lowell High School</a:t>
            </a:r>
          </a:p>
          <a:p>
            <a:pPr eaLnBrk="1" hangingPunct="1">
              <a:defRPr/>
            </a:pPr>
            <a:r>
              <a:rPr lang="en-US" dirty="0" smtClean="0"/>
              <a:t>San Francisco, CA</a:t>
            </a:r>
          </a:p>
          <a:p>
            <a:pPr eaLnBrk="1" hangingPunct="1">
              <a:defRPr/>
            </a:pPr>
            <a:r>
              <a:rPr lang="en-US" dirty="0" smtClean="0">
                <a:hlinkClick r:id="rId2"/>
              </a:rPr>
              <a:t>simart@gmail.com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(510) 289-2945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24000" y="2057400"/>
            <a:ext cx="6400800" cy="2362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2160" tIns="46080" rIns="92160" bIns="46080"/>
          <a:lstStyle/>
          <a:p>
            <a:pPr algn="ctr">
              <a:defRPr/>
            </a:pPr>
            <a:r>
              <a:rPr lang="en-US" sz="3600" dirty="0">
                <a:latin typeface="Garamond" pitchFamily="16" charset="0"/>
              </a:rPr>
              <a:t>Welcome! </a:t>
            </a:r>
            <a:endParaRPr lang="en-GB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6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087358F-83CF-4D72-B306-9F410324E698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6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ellipse(50,50,</a:t>
            </a:r>
            <a:r>
              <a:rPr lang="en-US" smtClean="0">
                <a:solidFill>
                  <a:srgbClr val="FFFF00"/>
                </a:solidFill>
                <a:latin typeface="Courier New" pitchFamily="49" charset="0"/>
              </a:rPr>
              <a:t>80</a:t>
            </a:r>
            <a:r>
              <a:rPr lang="en-US" smtClean="0">
                <a:latin typeface="Courier New" pitchFamily="49" charset="0"/>
              </a:rPr>
              <a:t>,</a:t>
            </a:r>
            <a:r>
              <a:rPr lang="en-US" smtClean="0">
                <a:solidFill>
                  <a:srgbClr val="99CC00"/>
                </a:solidFill>
                <a:latin typeface="Courier New" pitchFamily="49" charset="0"/>
              </a:rPr>
              <a:t>20</a:t>
            </a:r>
            <a:r>
              <a:rPr lang="en-US" smtClean="0">
                <a:latin typeface="Courier New" pitchFamily="49" charset="0"/>
              </a:rPr>
              <a:t>);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defRPr/>
            </a:pPr>
            <a:r>
              <a:rPr lang="en-US" sz="2800" smtClean="0"/>
              <a:t>The third argument (</a:t>
            </a:r>
            <a:r>
              <a:rPr lang="en-US" sz="2800" smtClean="0">
                <a:solidFill>
                  <a:srgbClr val="FFFF00"/>
                </a:solidFill>
              </a:rPr>
              <a:t>in Yellow</a:t>
            </a:r>
            <a:r>
              <a:rPr lang="en-US" sz="2800" smtClean="0"/>
              <a:t>) is the width of the ellipse</a:t>
            </a:r>
          </a:p>
          <a:p>
            <a:pPr marL="609600" indent="-609600" eaLnBrk="1" hangingPunct="1">
              <a:lnSpc>
                <a:spcPct val="80000"/>
              </a:lnSpc>
              <a:defRPr/>
            </a:pPr>
            <a:r>
              <a:rPr lang="en-US" sz="2800" smtClean="0"/>
              <a:t>The fourth argument (</a:t>
            </a:r>
            <a:r>
              <a:rPr lang="en-US" sz="2800" smtClean="0">
                <a:solidFill>
                  <a:srgbClr val="99CC00"/>
                </a:solidFill>
              </a:rPr>
              <a:t>in Green</a:t>
            </a:r>
            <a:r>
              <a:rPr lang="en-US" sz="2800" smtClean="0"/>
              <a:t>) is the height</a:t>
            </a:r>
          </a:p>
          <a:p>
            <a:pPr marL="609600" indent="-609600" eaLnBrk="1" hangingPunct="1">
              <a:lnSpc>
                <a:spcPct val="80000"/>
              </a:lnSpc>
              <a:defRPr/>
            </a:pPr>
            <a:r>
              <a:rPr lang="en-US" sz="2800" smtClean="0"/>
              <a:t>If the width and height are the same, the result is a circle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800" smtClean="0"/>
          </a:p>
        </p:txBody>
      </p:sp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581400"/>
            <a:ext cx="29114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2286000" y="4876800"/>
            <a:ext cx="16764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WordArt 6"/>
          <p:cNvSpPr>
            <a:spLocks noChangeArrowheads="1" noChangeShapeType="1" noTextEdit="1"/>
          </p:cNvSpPr>
          <p:nvPr/>
        </p:nvSpPr>
        <p:spPr bwMode="auto">
          <a:xfrm>
            <a:off x="2895600" y="4267200"/>
            <a:ext cx="457200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Arial Black"/>
              </a:rPr>
              <a:t>80</a:t>
            </a: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 flipV="1">
            <a:off x="4114800" y="5105400"/>
            <a:ext cx="0" cy="53340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WordArt 8"/>
          <p:cNvSpPr>
            <a:spLocks noChangeArrowheads="1" noChangeShapeType="1" noTextEdit="1"/>
          </p:cNvSpPr>
          <p:nvPr/>
        </p:nvSpPr>
        <p:spPr bwMode="auto">
          <a:xfrm>
            <a:off x="4343400" y="5105400"/>
            <a:ext cx="457200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CC00"/>
                </a:solidFill>
                <a:latin typeface="Arial Black"/>
              </a:rP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C884D7-E2F7-4464-AF32-3F64BF0A1F05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Here it is with a </a:t>
            </a:r>
            <a:r>
              <a:rPr lang="en-US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This is the entire program!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noFill</a:t>
            </a:r>
            <a:r>
              <a:rPr lang="en-US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x =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while(</a:t>
            </a:r>
            <a:r>
              <a:rPr lang="en-US" b="1" dirty="0" smtClean="0">
                <a:latin typeface="Courier New" pitchFamily="49" charset="0"/>
              </a:rPr>
              <a:t>x &lt; 96)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ellipse(x,50,50,50);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x = x + 10;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124200"/>
            <a:ext cx="2667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99CFAC-243E-4241-8E24-588F58F00B4E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FF00"/>
                </a:solidFill>
              </a:rPr>
              <a:t>Starting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stopping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CC00"/>
                </a:solidFill>
              </a:rPr>
              <a:t>progressing</a:t>
            </a:r>
            <a:endParaRPr lang="en-US" dirty="0" smtClean="0">
              <a:solidFill>
                <a:srgbClr val="00CC00"/>
              </a:solidFill>
              <a:latin typeface="Courier New" pitchFamily="49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This is the entire program!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noFill</a:t>
            </a:r>
            <a:r>
              <a:rPr lang="en-US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solidFill>
                  <a:srgbClr val="FFFF00"/>
                </a:solidFill>
                <a:latin typeface="Courier New" pitchFamily="49" charset="0"/>
              </a:rPr>
              <a:t>int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 x =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while(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</a:rPr>
              <a:t>x &lt; 96</a:t>
            </a:r>
            <a:r>
              <a:rPr lang="en-US" b="1" dirty="0" smtClean="0">
                <a:latin typeface="Courier New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ellipse(x,50,50,50);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smtClean="0">
                <a:solidFill>
                  <a:srgbClr val="00CC00"/>
                </a:solidFill>
                <a:latin typeface="Courier New" pitchFamily="49" charset="0"/>
              </a:rPr>
              <a:t>x = x + 10;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124200"/>
            <a:ext cx="2667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ellipses will this program make?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y = 25;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(y &lt; 76)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ellipse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(50,y,25,25);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y = y + 25;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74C3AF9-538E-44F0-9829-772BF6309BE9}" type="slidenum">
              <a:rPr lang="en-US" smtClean="0"/>
              <a:pPr/>
              <a:t>102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ellipses will this program make?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y = 25;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(y &lt; 76)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ellipse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(50,y,25,25);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y = y + 25;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325E06-2FF6-4F83-AD77-45716E0F1402}" type="slidenum">
              <a:rPr lang="en-US" smtClean="0"/>
              <a:pPr/>
              <a:t>103</a:t>
            </a:fld>
            <a:endParaRPr lang="en-US" smtClean="0"/>
          </a:p>
        </p:txBody>
      </p:sp>
      <p:pic>
        <p:nvPicPr>
          <p:cNvPr id="1566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828800"/>
            <a:ext cx="27717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029200" cy="182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Here’s a pattern of ellipses of different widths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5715000" cy="4525963"/>
          </a:xfrm>
        </p:spPr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size(300,300);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background(0);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smooth();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stroke(240,20,229,175);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w = 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while(w &lt; 300)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ellipse(150,150,w,100);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w = w + 10;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800" b="1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C520A44-B30D-4CC6-8492-C1EFFE3CA91B}" type="slidenum">
              <a:rPr lang="en-US" smtClean="0"/>
              <a:pPr/>
              <a:t>104</a:t>
            </a:fld>
            <a:endParaRPr lang="en-US" smtClean="0"/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1113" y="0"/>
            <a:ext cx="405288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lines will this program make?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91)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BE9B68-658E-4703-B3C5-125E609F5A5E}" type="slidenum">
              <a:rPr lang="en-US" smtClean="0"/>
              <a:pPr/>
              <a:t>105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lines will this program make?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91)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7B80C8-E693-458C-B02A-D782E6973F2D}" type="slidenum">
              <a:rPr lang="en-US" smtClean="0"/>
              <a:pPr/>
              <a:t>106</a:t>
            </a:fld>
            <a:endParaRPr lang="en-US" smtClean="0"/>
          </a:p>
        </p:txBody>
      </p:sp>
      <p:pic>
        <p:nvPicPr>
          <p:cNvPr id="1597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905000"/>
            <a:ext cx="266700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What’s this program going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100)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294DD2-6320-4E16-BE40-984B18430526}" type="slidenum">
              <a:rPr lang="en-US" smtClean="0"/>
              <a:pPr/>
              <a:t>107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What’s this program going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100)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2A47927-2664-443C-A294-BF3C99C31DBB}" type="slidenum">
              <a:rPr lang="en-US" smtClean="0"/>
              <a:pPr/>
              <a:t>108</a:t>
            </a:fld>
            <a:endParaRPr lang="en-US" smtClean="0"/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752600"/>
            <a:ext cx="3124200" cy="38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 can extend this idea of filling the screen with different lines to make a </a:t>
            </a:r>
            <a:r>
              <a:rPr lang="en-US" i="1" dirty="0" smtClean="0"/>
              <a:t>gradient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/>
          <a:lstStyle/>
          <a:p>
            <a:pPr algn="ctr">
              <a:buFont typeface="Wingdings" pitchFamily="2" charset="2"/>
              <a:buNone/>
              <a:defRPr/>
            </a:pPr>
            <a:r>
              <a:rPr lang="en-US" dirty="0" smtClean="0"/>
              <a:t>(demo)</a:t>
            </a:r>
            <a:endParaRPr lang="en-US" dirty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C12A750-BA6F-4BDC-9CC5-48770BED4EE1}" type="slidenum">
              <a:rPr lang="en-US" smtClean="0"/>
              <a:pPr/>
              <a:t>109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222D59A-D395-4B9A-B57A-843FB7D0BFBA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4419600" cy="64008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size(300,200);</a:t>
            </a:r>
          </a:p>
          <a:p>
            <a:pPr marL="609600" indent="-609600" eaLnBrk="1" hangingPunct="1">
              <a:defRPr/>
            </a:pPr>
            <a:r>
              <a:rPr lang="en-US" smtClean="0"/>
              <a:t>Another function, should always be called first</a:t>
            </a:r>
          </a:p>
          <a:p>
            <a:pPr marL="609600" indent="-609600" eaLnBrk="1" hangingPunct="1">
              <a:defRPr/>
            </a:pPr>
            <a:r>
              <a:rPr lang="en-US" smtClean="0"/>
              <a:t>This one increases (or decreases) the screen area</a:t>
            </a:r>
          </a:p>
          <a:p>
            <a:pPr marL="609600" indent="-609600" eaLnBrk="1" hangingPunct="1">
              <a:defRPr/>
            </a:pPr>
            <a:r>
              <a:rPr lang="en-US" smtClean="0"/>
              <a:t>The two arguments are width and height</a:t>
            </a:r>
            <a:endParaRPr lang="en-US" i="1" smtClean="0"/>
          </a:p>
          <a:p>
            <a:pPr marL="609600" indent="-609600" eaLnBrk="1" hangingPunct="1">
              <a:defRPr/>
            </a:pPr>
            <a:r>
              <a:rPr lang="en-US" i="1" smtClean="0"/>
              <a:t>Keep your applets small, no bigger than 800x600, and usually smaller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676400"/>
            <a:ext cx="4238625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24F591F-3AB3-41DC-AA93-D0D6CEC86CAA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420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A program that uses a loop to make a gradient in the background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6400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size(256,256);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</a:rPr>
              <a:t>redAmount</a:t>
            </a:r>
            <a:r>
              <a:rPr lang="en-US" sz="2400" b="1" dirty="0" smtClean="0">
                <a:latin typeface="Courier New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</a:rPr>
              <a:t>blueAmount</a:t>
            </a:r>
            <a:r>
              <a:rPr lang="en-US" sz="2400" b="1" dirty="0" smtClean="0">
                <a:latin typeface="Courier New" pitchFamily="49" charset="0"/>
              </a:rPr>
              <a:t> = 255;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while(x &lt; 256)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stroke(redAmount,0,blueAmount);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line(x,0,x,255);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x = x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err="1" smtClean="0">
                <a:latin typeface="Courier New" pitchFamily="49" charset="0"/>
              </a:rPr>
              <a:t>redAmount</a:t>
            </a:r>
            <a:r>
              <a:rPr lang="en-US" sz="2400" b="1" dirty="0" smtClean="0">
                <a:latin typeface="Courier New" pitchFamily="49" charset="0"/>
              </a:rPr>
              <a:t> = </a:t>
            </a:r>
            <a:r>
              <a:rPr lang="en-US" sz="2400" b="1" dirty="0" err="1" smtClean="0">
                <a:latin typeface="Courier New" pitchFamily="49" charset="0"/>
              </a:rPr>
              <a:t>redAmount</a:t>
            </a:r>
            <a:r>
              <a:rPr lang="en-US" sz="2400" b="1" dirty="0" smtClean="0">
                <a:latin typeface="Courier New" pitchFamily="49" charset="0"/>
              </a:rPr>
              <a:t>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err="1" smtClean="0">
                <a:latin typeface="Courier New" pitchFamily="49" charset="0"/>
              </a:rPr>
              <a:t>blueAmount</a:t>
            </a:r>
            <a:r>
              <a:rPr lang="en-US" sz="2400" b="1" dirty="0" smtClean="0">
                <a:latin typeface="Courier New" pitchFamily="49" charset="0"/>
              </a:rPr>
              <a:t> = </a:t>
            </a:r>
            <a:r>
              <a:rPr lang="en-US" sz="2400" b="1" dirty="0" err="1" smtClean="0">
                <a:latin typeface="Courier New" pitchFamily="49" charset="0"/>
              </a:rPr>
              <a:t>blueAmount</a:t>
            </a:r>
            <a:r>
              <a:rPr lang="en-US" sz="2400" b="1" dirty="0" smtClean="0">
                <a:latin typeface="Courier New" pitchFamily="49" charset="0"/>
              </a:rPr>
              <a:t> - 1;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63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3733800"/>
            <a:ext cx="28956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931D7F-CBB1-404F-BD73-D4AD7F76901A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420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We can have </a:t>
            </a:r>
            <a:r>
              <a:rPr lang="en-US" sz="4000" dirty="0" smtClean="0">
                <a:solidFill>
                  <a:srgbClr val="92D050"/>
                </a:solidFill>
              </a:rPr>
              <a:t>additional variables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to </a:t>
            </a:r>
            <a:r>
              <a:rPr lang="en-US" sz="4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4000" dirty="0" smtClean="0">
                <a:solidFill>
                  <a:srgbClr val="FFFF00"/>
                </a:solidFill>
              </a:rPr>
              <a:t> </a:t>
            </a:r>
            <a:r>
              <a:rPr lang="en-US" sz="4000" dirty="0" smtClean="0"/>
              <a:t>change as well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6400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size(256,256);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redAmount</a:t>
            </a:r>
            <a:r>
              <a:rPr lang="en-US" sz="2400" b="1" dirty="0" smtClean="0">
                <a:latin typeface="Courier New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blueAmount</a:t>
            </a:r>
            <a:r>
              <a:rPr lang="en-US" sz="2400" b="1" dirty="0" smtClean="0">
                <a:latin typeface="Courier New" pitchFamily="49" charset="0"/>
              </a:rPr>
              <a:t> = 255;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sz="2400" b="1" dirty="0" smtClean="0">
                <a:latin typeface="Courier New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while(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x </a:t>
            </a:r>
            <a:r>
              <a:rPr lang="en-US" sz="2400" b="1" dirty="0" smtClean="0">
                <a:latin typeface="Courier New" pitchFamily="49" charset="0"/>
              </a:rPr>
              <a:t>&lt; 256)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redAmount</a:t>
            </a:r>
            <a:r>
              <a:rPr lang="en-US" sz="2400" b="1" dirty="0" smtClean="0">
                <a:latin typeface="Courier New" pitchFamily="49" charset="0"/>
              </a:rPr>
              <a:t>,0,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blueAmount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line(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sz="2400" b="1" dirty="0" smtClean="0">
                <a:latin typeface="Courier New" pitchFamily="49" charset="0"/>
              </a:rPr>
              <a:t>,0,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sz="2400" b="1" dirty="0" smtClean="0">
                <a:latin typeface="Courier New" pitchFamily="49" charset="0"/>
              </a:rPr>
              <a:t>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x = x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redAmount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redAmount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blueAmount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92D050"/>
                </a:solidFill>
                <a:latin typeface="Courier New" pitchFamily="49" charset="0"/>
              </a:rPr>
              <a:t>blueAmount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 - 1;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64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3733800"/>
            <a:ext cx="28956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Watch out for this mistake!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4C1AE0-FF68-4DE2-B7FD-CCCE21E60714}" type="slidenum">
              <a:rPr lang="en-US" smtClean="0"/>
              <a:pPr/>
              <a:t>112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Not a </a:t>
            </a:r>
            <a:r>
              <a:rPr lang="en-US" smtClean="0"/>
              <a:t>complete sentence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100)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line(x,0,x,100);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48AA38-1D6F-4E7C-8A48-D5D9E4194F14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66917" name="Oval 4"/>
          <p:cNvSpPr>
            <a:spLocks noChangeArrowheads="1"/>
          </p:cNvSpPr>
          <p:nvPr/>
        </p:nvSpPr>
        <p:spPr bwMode="auto">
          <a:xfrm>
            <a:off x="3657600" y="1905000"/>
            <a:ext cx="838200" cy="990600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Practice quiz question</a:t>
            </a:r>
            <a:br>
              <a:rPr lang="en-US" dirty="0" smtClean="0"/>
            </a:br>
            <a:r>
              <a:rPr lang="en-US" dirty="0" smtClean="0"/>
              <a:t>Find the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4525963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numCircles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while(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numCircles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&lt; 5)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ellipse(50,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numCircles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* 20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,30,40);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numCircles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numCircles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9CF111-C9A0-446D-B8FF-58895FBC6C55}" type="slidenum">
              <a:rPr lang="en-US" smtClean="0"/>
              <a:pPr/>
              <a:t>114</a:t>
            </a:fld>
            <a:endParaRPr lang="en-US" smtClean="0"/>
          </a:p>
        </p:txBody>
      </p:sp>
      <p:pic>
        <p:nvPicPr>
          <p:cNvPr id="16794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438775"/>
            <a:ext cx="1219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429250"/>
            <a:ext cx="12573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400675"/>
            <a:ext cx="12573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353050"/>
            <a:ext cx="12573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5314950"/>
            <a:ext cx="12668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946" name="TextBox 9"/>
          <p:cNvSpPr txBox="1">
            <a:spLocks noChangeArrowheads="1"/>
          </p:cNvSpPr>
          <p:nvPr/>
        </p:nvSpPr>
        <p:spPr bwMode="auto">
          <a:xfrm>
            <a:off x="457200" y="4714875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A</a:t>
            </a:r>
          </a:p>
        </p:txBody>
      </p:sp>
      <p:sp>
        <p:nvSpPr>
          <p:cNvPr id="167947" name="TextBox 10"/>
          <p:cNvSpPr txBox="1">
            <a:spLocks noChangeArrowheads="1"/>
          </p:cNvSpPr>
          <p:nvPr/>
        </p:nvSpPr>
        <p:spPr bwMode="auto">
          <a:xfrm>
            <a:off x="2057400" y="474345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B</a:t>
            </a:r>
          </a:p>
        </p:txBody>
      </p:sp>
      <p:sp>
        <p:nvSpPr>
          <p:cNvPr id="167948" name="TextBox 11"/>
          <p:cNvSpPr txBox="1">
            <a:spLocks noChangeArrowheads="1"/>
          </p:cNvSpPr>
          <p:nvPr/>
        </p:nvSpPr>
        <p:spPr bwMode="auto">
          <a:xfrm>
            <a:off x="3505200" y="4752975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C</a:t>
            </a:r>
          </a:p>
        </p:txBody>
      </p:sp>
      <p:sp>
        <p:nvSpPr>
          <p:cNvPr id="167949" name="TextBox 12"/>
          <p:cNvSpPr txBox="1">
            <a:spLocks noChangeArrowheads="1"/>
          </p:cNvSpPr>
          <p:nvPr/>
        </p:nvSpPr>
        <p:spPr bwMode="auto">
          <a:xfrm>
            <a:off x="5181600" y="474345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D</a:t>
            </a:r>
          </a:p>
        </p:txBody>
      </p:sp>
      <p:sp>
        <p:nvSpPr>
          <p:cNvPr id="167950" name="TextBox 13"/>
          <p:cNvSpPr txBox="1">
            <a:spLocks noChangeArrowheads="1"/>
          </p:cNvSpPr>
          <p:nvPr/>
        </p:nvSpPr>
        <p:spPr bwMode="auto">
          <a:xfrm>
            <a:off x="6677025" y="462915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Practice quiz question</a:t>
            </a:r>
            <a:br>
              <a:rPr lang="en-US" dirty="0" smtClean="0"/>
            </a:br>
            <a:r>
              <a:rPr lang="en-US" dirty="0" smtClean="0"/>
              <a:t>Find the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7239000" cy="4525963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mystery = 10;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while( mystery &lt; 100)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ellipse(50,50,mystery,mystery);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mystery = mystery + 10;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C5F848-CB7E-4A93-82B7-84DD0582353F}" type="slidenum">
              <a:rPr lang="en-US" smtClean="0"/>
              <a:pPr/>
              <a:t>115</a:t>
            </a:fld>
            <a:endParaRPr lang="en-US" smtClean="0"/>
          </a:p>
        </p:txBody>
      </p:sp>
      <p:pic>
        <p:nvPicPr>
          <p:cNvPr id="1689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6700" y="1524000"/>
            <a:ext cx="12096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6700" y="0"/>
            <a:ext cx="12573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6700" y="3048000"/>
            <a:ext cx="12573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6700" y="4724400"/>
            <a:ext cx="12477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9" name="TextBox 8"/>
          <p:cNvSpPr txBox="1">
            <a:spLocks noChangeArrowheads="1"/>
          </p:cNvSpPr>
          <p:nvPr/>
        </p:nvSpPr>
        <p:spPr bwMode="auto">
          <a:xfrm>
            <a:off x="7467600" y="381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A</a:t>
            </a:r>
          </a:p>
        </p:txBody>
      </p:sp>
      <p:sp>
        <p:nvSpPr>
          <p:cNvPr id="168970" name="TextBox 9"/>
          <p:cNvSpPr txBox="1">
            <a:spLocks noChangeArrowheads="1"/>
          </p:cNvSpPr>
          <p:nvPr/>
        </p:nvSpPr>
        <p:spPr bwMode="auto">
          <a:xfrm>
            <a:off x="7429500" y="1905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B</a:t>
            </a:r>
          </a:p>
        </p:txBody>
      </p:sp>
      <p:sp>
        <p:nvSpPr>
          <p:cNvPr id="168971" name="TextBox 10"/>
          <p:cNvSpPr txBox="1">
            <a:spLocks noChangeArrowheads="1"/>
          </p:cNvSpPr>
          <p:nvPr/>
        </p:nvSpPr>
        <p:spPr bwMode="auto">
          <a:xfrm>
            <a:off x="7429500" y="3429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C</a:t>
            </a:r>
          </a:p>
        </p:txBody>
      </p:sp>
      <p:sp>
        <p:nvSpPr>
          <p:cNvPr id="168972" name="TextBox 11"/>
          <p:cNvSpPr txBox="1">
            <a:spLocks noChangeArrowheads="1"/>
          </p:cNvSpPr>
          <p:nvPr/>
        </p:nvSpPr>
        <p:spPr bwMode="auto">
          <a:xfrm>
            <a:off x="7429500" y="52578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181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00"/>
                </a:solidFill>
              </a:rPr>
              <a:t>Symmetry</a:t>
            </a:r>
            <a:r>
              <a:rPr lang="en-US" dirty="0" smtClean="0"/>
              <a:t> 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7391400" cy="48006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h =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offset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while(offset &lt; 100)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- offset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,50,10,h);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,50,10,h);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h = h + 3;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offset = offset + 5;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734C5B-7294-4AB5-9E7D-F107CCAC88A2}" type="slidenum">
              <a:rPr lang="en-US" smtClean="0"/>
              <a:pPr/>
              <a:t>116</a:t>
            </a:fld>
            <a:endParaRPr lang="en-US" smtClean="0"/>
          </a:p>
        </p:txBody>
      </p:sp>
      <p:pic>
        <p:nvPicPr>
          <p:cNvPr id="16998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28600"/>
            <a:ext cx="29019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181600" cy="1828800"/>
          </a:xfrm>
        </p:spPr>
        <p:txBody>
          <a:bodyPr/>
          <a:lstStyle/>
          <a:p>
            <a:pPr>
              <a:defRPr/>
            </a:pPr>
            <a:r>
              <a:rPr lang="en-US" sz="3600" b="0" dirty="0" smtClean="0">
                <a:solidFill>
                  <a:schemeClr val="tx1"/>
                </a:solidFill>
              </a:rPr>
              <a:t>Notice that </a:t>
            </a:r>
            <a:r>
              <a:rPr lang="en-US" sz="36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b="0" dirty="0" smtClean="0">
                <a:solidFill>
                  <a:schemeClr val="tx1"/>
                </a:solidFill>
              </a:rPr>
              <a:t>is "in charge" of the loop and </a:t>
            </a:r>
            <a:r>
              <a:rPr lang="en-US" sz="3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3600" b="0" dirty="0" smtClean="0">
                <a:solidFill>
                  <a:srgbClr val="00B0F0"/>
                </a:solidFill>
              </a:rPr>
              <a:t> </a:t>
            </a:r>
            <a:r>
              <a:rPr lang="en-US" sz="3600" b="0" dirty="0" smtClean="0">
                <a:solidFill>
                  <a:schemeClr val="tx1"/>
                </a:solidFill>
              </a:rPr>
              <a:t>is "along for the ride"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7391400" cy="48006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h =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offset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while(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 100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ellipse(50 - offset,50,10,h);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ellipse(50 + offset,50,10,h);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h = h + 3;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en-US" sz="28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en-US" sz="28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 + 5;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30841FF-DA9E-45E6-AB85-B378C4ECABC1}" type="slidenum">
              <a:rPr lang="en-US" smtClean="0"/>
              <a:pPr/>
              <a:t>117</a:t>
            </a:fld>
            <a:endParaRPr lang="en-US" smtClean="0"/>
          </a:p>
        </p:txBody>
      </p:sp>
      <p:pic>
        <p:nvPicPr>
          <p:cNvPr id="1710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28600"/>
            <a:ext cx="29019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Reversing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cs typeface="Courier New" pitchFamily="49" charset="0"/>
              </a:rPr>
              <a:t>This loop positions the x coordinates at 10, 20, 30, 40, 50, 60, 70, 80 and 90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&lt; 91)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ellipse(x,50,20,20);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844364-8F6B-41BD-A6B3-70AAED7C39C8}" type="slidenum">
              <a:rPr lang="en-US" smtClean="0"/>
              <a:pPr/>
              <a:t>118</a:t>
            </a:fld>
            <a:endParaRPr lang="en-US" smtClean="0"/>
          </a:p>
        </p:txBody>
      </p:sp>
      <p:pic>
        <p:nvPicPr>
          <p:cNvPr id="17203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600200"/>
            <a:ext cx="27765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Reversing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cs typeface="Courier New" pitchFamily="49" charset="0"/>
              </a:rPr>
              <a:t>How would I make this pattern with the x coordinates at 90, 80, 70, 60, 50, 40, 30, 20 and 10?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ellipse(x,50,20,20);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D93E2A-3EB4-43AD-9DB4-3A31FF35FBBE}" type="slidenum">
              <a:rPr lang="en-US" smtClean="0"/>
              <a:pPr/>
              <a:t>119</a:t>
            </a:fld>
            <a:endParaRPr lang="en-US" smtClean="0"/>
          </a:p>
        </p:txBody>
      </p:sp>
      <p:pic>
        <p:nvPicPr>
          <p:cNvPr id="1730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676400"/>
            <a:ext cx="2692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F83EE1-CAA1-4977-9B3B-4D42EC011D6F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5562600" cy="50292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noFill();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mtClean="0"/>
              <a:t>A program can use any number of functions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noFill()</a:t>
            </a:r>
            <a:r>
              <a:rPr lang="en-US" smtClean="0"/>
              <a:t> function changes how ellipses are drawn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mtClean="0"/>
              <a:t>Notice that </a:t>
            </a:r>
            <a:r>
              <a:rPr lang="en-US" b="1" smtClean="0">
                <a:latin typeface="Courier New" pitchFamily="49" charset="0"/>
              </a:rPr>
              <a:t>noFill()</a:t>
            </a:r>
            <a:r>
              <a:rPr lang="en-US" smtClean="0"/>
              <a:t> has no arguments, it's parenthesis are empty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2667000"/>
            <a:ext cx="230346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Reversing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cs typeface="Courier New" pitchFamily="49" charset="0"/>
              </a:rPr>
              <a:t>How would I make this pattern with the x coordinates at 90, 80, 70, 60, 50, 40, 30, 20 and 10?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90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ellipse(x,50,20,20);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A83F935-305C-49C2-BB51-1AEEFE9EA8F3}" type="slidenum">
              <a:rPr lang="en-US" smtClean="0"/>
              <a:pPr/>
              <a:t>120</a:t>
            </a:fld>
            <a:endParaRPr lang="en-US" smtClean="0"/>
          </a:p>
        </p:txBody>
      </p:sp>
      <p:pic>
        <p:nvPicPr>
          <p:cNvPr id="1740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676400"/>
            <a:ext cx="2692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Reversing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cs typeface="Courier New" pitchFamily="49" charset="0"/>
              </a:rPr>
              <a:t>How would I make this pattern with the x coordinates at 90, 80, 70, 60, 50, 40, 30, 20 and 10?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90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</a:t>
            </a:r>
            <a:r>
              <a:rPr lang="en-US" sz="4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9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ellipse(x,50,20,20);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??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BB7F8B1-5BB8-4EAC-8A81-6117DF007ECC}" type="slidenum">
              <a:rPr lang="en-US" smtClean="0"/>
              <a:pPr/>
              <a:t>121</a:t>
            </a:fld>
            <a:endParaRPr lang="en-US" smtClean="0"/>
          </a:p>
        </p:txBody>
      </p:sp>
      <p:pic>
        <p:nvPicPr>
          <p:cNvPr id="1751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676400"/>
            <a:ext cx="2692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Reversing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cs typeface="Courier New" pitchFamily="49" charset="0"/>
              </a:rPr>
              <a:t>How would I make this pattern with the x coordinates at 90, 80, 70, 60, 50, 40, 30, 20 and 10?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90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while(x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 9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ellipse(x,50,20,20);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- 10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03E5A19-516E-4176-B5E2-0DC8AD42C257}" type="slidenum">
              <a:rPr lang="en-US" smtClean="0"/>
              <a:pPr/>
              <a:t>122</a:t>
            </a:fld>
            <a:endParaRPr lang="en-US" smtClean="0"/>
          </a:p>
        </p:txBody>
      </p:sp>
      <p:pic>
        <p:nvPicPr>
          <p:cNvPr id="1761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676400"/>
            <a:ext cx="2692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ellipses will this program make?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y = 20;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(y &lt; 81)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ellipse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(50,y,20,20);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y = y + 30;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9035A7-9DCF-45ED-85BE-8A90F9B651C8}" type="slidenum">
              <a:rPr lang="en-US" smtClean="0"/>
              <a:pPr/>
              <a:t>123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many ellipses will this program make?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y = 20;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(y &lt; 81)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b="1" dirty="0" err="1" smtClean="0">
                <a:latin typeface="Courier New" pitchFamily="49" charset="0"/>
                <a:cs typeface="Courier New" pitchFamily="49" charset="0"/>
              </a:rPr>
              <a:t>ellipse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(50,y,20,20);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y = y + 30;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FDFBE5A-BC0B-4AFE-9691-73D4CFD900CF}" type="slidenum">
              <a:rPr lang="en-US" smtClean="0"/>
              <a:pPr/>
              <a:t>124</a:t>
            </a:fld>
            <a:endParaRPr lang="en-US" smtClean="0"/>
          </a:p>
        </p:txBody>
      </p:sp>
      <p:pic>
        <p:nvPicPr>
          <p:cNvPr id="17818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438400"/>
            <a:ext cx="2559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638"/>
            <a:ext cx="52578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600200"/>
            <a:ext cx="2971800" cy="45259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Now, what if we put that loop inside another loop ? How many ellipses would we get?</a:t>
            </a: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EE302F3-5007-41AB-9968-6FC4B6062F91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79205" name="TextBox 5"/>
          <p:cNvSpPr txBox="1">
            <a:spLocks noChangeArrowheads="1"/>
          </p:cNvSpPr>
          <p:nvPr/>
        </p:nvSpPr>
        <p:spPr bwMode="auto">
          <a:xfrm>
            <a:off x="0" y="381000"/>
            <a:ext cx="61722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 x = 20;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while(x &lt; 81)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int y = 20;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while (y &lt; 81)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ellipse(x,y,20,20);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y = y + 30;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 = x + 30;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32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638"/>
            <a:ext cx="52578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1802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8A87A0-0E30-41C9-B137-7AA52972AC44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80228" name="TextBox 5"/>
          <p:cNvSpPr txBox="1">
            <a:spLocks noChangeArrowheads="1"/>
          </p:cNvSpPr>
          <p:nvPr/>
        </p:nvSpPr>
        <p:spPr bwMode="auto">
          <a:xfrm>
            <a:off x="0" y="381000"/>
            <a:ext cx="61722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 x = 20;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while(x &lt; 81)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int y = 20;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while (y &lt; 81)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ellipse(x,y,20,20);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y = y + 30;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 = x + 30;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32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02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524000"/>
            <a:ext cx="29622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638"/>
            <a:ext cx="52578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600200"/>
            <a:ext cx="2971800" cy="182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I’ve changed it to make 9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/>
              <a:t>s</a:t>
            </a: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A791CF-2E1E-4378-9371-D1E81D21821F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81253" name="TextBox 5"/>
          <p:cNvSpPr txBox="1">
            <a:spLocks noChangeArrowheads="1"/>
          </p:cNvSpPr>
          <p:nvPr/>
        </p:nvSpPr>
        <p:spPr bwMode="auto">
          <a:xfrm>
            <a:off x="0" y="381000"/>
            <a:ext cx="61722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 x = 20;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while(x &lt; 81)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int y = 20;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while (y &lt; 81)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32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s-ES" sz="3200" b="1">
                <a:latin typeface="Courier New" pitchFamily="49" charset="0"/>
                <a:cs typeface="Courier New" pitchFamily="49" charset="0"/>
              </a:rPr>
              <a:t>(x,y,50,50);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y = y + 30;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 = x + 30;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32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12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429000"/>
            <a:ext cx="2514600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638"/>
            <a:ext cx="52578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600200"/>
            <a:ext cx="2971800" cy="182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Now how many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/>
              <a:t>s?</a:t>
            </a:r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19845D5-2329-431D-9EDA-CE654F1236C6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82277" name="TextBox 5"/>
          <p:cNvSpPr txBox="1">
            <a:spLocks noChangeArrowheads="1"/>
          </p:cNvSpPr>
          <p:nvPr/>
        </p:nvSpPr>
        <p:spPr bwMode="auto">
          <a:xfrm>
            <a:off x="0" y="381000"/>
            <a:ext cx="61722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 x = 20;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while(x &lt; 81)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int y = 20;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while (y &lt; 81)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32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s-ES" sz="3200" b="1">
                <a:latin typeface="Courier New" pitchFamily="49" charset="0"/>
                <a:cs typeface="Courier New" pitchFamily="49" charset="0"/>
              </a:rPr>
              <a:t>(x,y,50,50);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y = y + </a:t>
            </a:r>
            <a:r>
              <a:rPr lang="es-ES" sz="4800" b="1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s-ES" sz="3200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 = x + </a:t>
            </a:r>
            <a:r>
              <a:rPr lang="es-ES" sz="4800" b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32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22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276600"/>
            <a:ext cx="25923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638"/>
            <a:ext cx="52578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loop within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600200"/>
            <a:ext cx="2971800" cy="182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121!</a:t>
            </a:r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17AD443-99F4-49A4-A3C0-56257BC2A178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183301" name="TextBox 5"/>
          <p:cNvSpPr txBox="1">
            <a:spLocks noChangeArrowheads="1"/>
          </p:cNvSpPr>
          <p:nvPr/>
        </p:nvSpPr>
        <p:spPr bwMode="auto">
          <a:xfrm>
            <a:off x="0" y="381000"/>
            <a:ext cx="61722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 x = 20;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while(x &lt; 81)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int y = 20;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while (y &lt; 81)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32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s-ES" sz="3200" b="1">
                <a:latin typeface="Courier New" pitchFamily="49" charset="0"/>
                <a:cs typeface="Courier New" pitchFamily="49" charset="0"/>
              </a:rPr>
              <a:t>(x,y,50,50);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  y = y + </a:t>
            </a:r>
            <a:r>
              <a:rPr lang="es-ES" sz="4800" b="1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s-ES" sz="3200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s-ES" sz="3200" b="1"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x = x + </a:t>
            </a:r>
            <a:r>
              <a:rPr lang="es-ES" sz="4800" b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E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32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33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276600"/>
            <a:ext cx="25923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984086-E0A9-4D90-A074-E068791AE083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532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5562600" cy="50292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noFill();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smooth();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defRPr/>
            </a:pPr>
            <a:r>
              <a:rPr lang="en-US" b="1" smtClean="0">
                <a:latin typeface="Courier New" pitchFamily="49" charset="0"/>
              </a:rPr>
              <a:t>smooth()</a:t>
            </a:r>
            <a:r>
              <a:rPr lang="en-US" smtClean="0"/>
              <a:t> also has no arguments</a:t>
            </a:r>
          </a:p>
          <a:p>
            <a:pPr marL="609600" indent="-609600" eaLnBrk="1" hangingPunct="1">
              <a:defRPr/>
            </a:pPr>
            <a:r>
              <a:rPr lang="en-US" smtClean="0"/>
              <a:t>It smoothes out the curves of the ellipse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438400"/>
            <a:ext cx="25590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You can use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rotate() </a:t>
            </a:r>
            <a:r>
              <a:rPr lang="en-US" dirty="0" smtClean="0"/>
              <a:t>and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translate() </a:t>
            </a:r>
            <a:r>
              <a:rPr lang="en-US" dirty="0" smtClean="0"/>
              <a:t>to rotate shapes, but it's very confusing</a:t>
            </a:r>
          </a:p>
          <a:p>
            <a:pPr>
              <a:defRPr/>
            </a:pPr>
            <a:r>
              <a:rPr lang="en-US" dirty="0" smtClean="0"/>
              <a:t>You will NOT be tested on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rotate()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C533131-70D0-4CA8-AA2F-65466BC5F33C}" type="slidenum">
              <a:rPr lang="en-US" smtClean="0"/>
              <a:pPr/>
              <a:t>130</a:t>
            </a:fld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ellipse(50,50,80,20);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0A2F7-0EAF-43CC-9955-2E1A73B09F18}" type="slidenum">
              <a:rPr lang="en-US" smtClean="0"/>
              <a:pPr/>
              <a:t>131</a:t>
            </a:fld>
            <a:endParaRPr lang="en-US" smtClean="0"/>
          </a:p>
        </p:txBody>
      </p:sp>
      <p:pic>
        <p:nvPicPr>
          <p:cNvPr id="1853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2362200"/>
            <a:ext cx="2743200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ellipse(50,50,80,20);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16CFA3-F25D-442E-BA3B-83BD6CCCCCA1}" type="slidenum">
              <a:rPr lang="en-US" smtClean="0"/>
              <a:pPr/>
              <a:t>132</a:t>
            </a:fld>
            <a:endParaRPr lang="en-US" smtClean="0"/>
          </a:p>
        </p:txBody>
      </p:sp>
      <p:pic>
        <p:nvPicPr>
          <p:cNvPr id="1863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1275" y="2362200"/>
            <a:ext cx="2752725" cy="31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translate(50,50);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ellipse(50,50,80,20);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B189329-A69E-438D-AA22-3DE16CD011A3}" type="slidenum">
              <a:rPr lang="en-US" smtClean="0"/>
              <a:pPr/>
              <a:t>133</a:t>
            </a:fld>
            <a:endParaRPr lang="en-US" smtClean="0"/>
          </a:p>
        </p:txBody>
      </p:sp>
      <p:pic>
        <p:nvPicPr>
          <p:cNvPr id="1873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905000"/>
            <a:ext cx="2895600" cy="334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translate(50,50);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</a:t>
            </a:r>
            <a:r>
              <a:rPr lang="en-US" sz="4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4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,80,20);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430A4A4-2BA9-49FD-9E05-557AB20F0E62}" type="slidenum">
              <a:rPr lang="en-US" smtClean="0"/>
              <a:pPr/>
              <a:t>134</a:t>
            </a:fld>
            <a:endParaRPr lang="en-US" smtClean="0"/>
          </a:p>
        </p:txBody>
      </p:sp>
      <p:pic>
        <p:nvPicPr>
          <p:cNvPr id="1884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905000"/>
            <a:ext cx="29718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translate(50,50);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ellipse(0,0,80,20);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ellipse(50,50,80,20);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BBCD40B-1720-4ACA-89BD-F2F0FBA7FC42}" type="slidenum">
              <a:rPr lang="en-US" smtClean="0"/>
              <a:pPr/>
              <a:t>135</a:t>
            </a:fld>
            <a:endParaRPr lang="en-US" smtClean="0"/>
          </a:p>
        </p:txBody>
      </p:sp>
      <p:pic>
        <p:nvPicPr>
          <p:cNvPr id="1894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905000"/>
            <a:ext cx="297180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Rotatations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translate(50,50);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rotate(PI/4);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ellipse(0,0,80,20);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rotate(-PI/4);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translate(-50,-50);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ellipse(50,50,80,20);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D4899B2-A4CE-4EF2-8DE5-47E5C6A1D0FF}" type="slidenum">
              <a:rPr lang="en-US" smtClean="0"/>
              <a:pPr/>
              <a:t>136</a:t>
            </a:fld>
            <a:endParaRPr lang="en-US" smtClean="0"/>
          </a:p>
        </p:txBody>
      </p:sp>
      <p:pic>
        <p:nvPicPr>
          <p:cNvPr id="1904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0463" y="1905000"/>
            <a:ext cx="29035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Oops! </a:t>
            </a:r>
            <a:br>
              <a:rPr lang="en-US" dirty="0" smtClean="0"/>
            </a:br>
            <a:r>
              <a:rPr lang="en-US" dirty="0" smtClean="0"/>
              <a:t>Colors must stay between 0 &amp; 255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size(300, 300);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 (x &lt;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stroke(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 0, x, 300);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white = white + 1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C90CCAA-E2FA-415B-9A64-F2995AAC815E}" type="slidenum">
              <a:rPr lang="en-US" smtClean="0"/>
              <a:pPr/>
              <a:t>137</a:t>
            </a:fld>
            <a:endParaRPr lang="en-US" smtClean="0"/>
          </a:p>
        </p:txBody>
      </p:sp>
      <p:pic>
        <p:nvPicPr>
          <p:cNvPr id="19149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09800"/>
            <a:ext cx="28956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"scaled"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size(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300);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40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white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 (x &lt; 300)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stroke(white);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line(x, 0, x, 300);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white = white +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255.0/</a:t>
            </a:r>
            <a:r>
              <a:rPr lang="en-US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300.0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6321C91-ADC2-42B5-9606-D0B20D780AB7}" type="slidenum">
              <a:rPr lang="en-US" smtClean="0"/>
              <a:pPr/>
              <a:t>138</a:t>
            </a:fld>
            <a:endParaRPr lang="en-US" smtClean="0"/>
          </a:p>
        </p:txBody>
      </p:sp>
      <p:pic>
        <p:nvPicPr>
          <p:cNvPr id="192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219200"/>
            <a:ext cx="28670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Fade from Sea Green </a:t>
            </a:r>
            <a:r>
              <a:rPr lang="en-US" sz="2400" dirty="0" smtClean="0">
                <a:solidFill>
                  <a:srgbClr val="00CC00"/>
                </a:solidFill>
              </a:rPr>
              <a:t>46-164-87</a:t>
            </a:r>
            <a:r>
              <a:rPr lang="en-US" sz="2400" dirty="0" smtClean="0"/>
              <a:t> to Sandy Brown </a:t>
            </a:r>
            <a:r>
              <a:rPr lang="en-US" sz="2400" dirty="0" smtClean="0">
                <a:solidFill>
                  <a:srgbClr val="FF0000"/>
                </a:solidFill>
              </a:rPr>
              <a:t>244-139-96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553200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size(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,200);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float r = 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46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float g = 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164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float b = 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87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x = 0;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while(x &lt;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stroke(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r,g,b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line(x,0,x,200);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x = x + 1;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r = r + 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244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46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300.0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g = g + 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139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164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300.0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b = b + 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96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400" b="1" dirty="0" smtClean="0">
                <a:solidFill>
                  <a:srgbClr val="00CC00"/>
                </a:solidFill>
                <a:latin typeface="Courier New" pitchFamily="49" charset="0"/>
                <a:cs typeface="Courier New" pitchFamily="49" charset="0"/>
              </a:rPr>
              <a:t>87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300.0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8D7458-FE78-4D86-B2C4-8D029C146E5F}" type="slidenum">
              <a:rPr lang="en-US" smtClean="0"/>
              <a:pPr/>
              <a:t>139</a:t>
            </a:fld>
            <a:endParaRPr lang="en-US" smtClean="0"/>
          </a:p>
        </p:txBody>
      </p:sp>
      <p:pic>
        <p:nvPicPr>
          <p:cNvPr id="19354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838200"/>
            <a:ext cx="4800600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436AFA-0316-4B09-AC25-07466E81929D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73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5562600" cy="50292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noFill();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stroke(255,0,0);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defRPr/>
            </a:pPr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stroke()</a:t>
            </a:r>
            <a:r>
              <a:rPr lang="en-US" smtClean="0"/>
              <a:t> function changes the color of the outline</a:t>
            </a:r>
          </a:p>
          <a:p>
            <a:pPr marL="609600" indent="-609600" eaLnBrk="1" hangingPunct="1">
              <a:defRPr/>
            </a:pPr>
            <a:r>
              <a:rPr lang="en-US" smtClean="0"/>
              <a:t>It's 3 arguments are the amount of Red, Green and Blue in the range 0 - 255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667000"/>
            <a:ext cx="26273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F4BEDE4-95C9-4DF8-A853-10F2D3AA5B75}" type="slidenum">
              <a:rPr lang="en-US" smtClean="0"/>
              <a:pPr/>
              <a:t>140</a:t>
            </a:fld>
            <a:endParaRPr lang="en-US" smtClean="0"/>
          </a:p>
        </p:txBody>
      </p:sp>
      <p:sp>
        <p:nvSpPr>
          <p:cNvPr id="278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228600"/>
            <a:ext cx="24384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Modern programs are very big—they are organized into</a:t>
            </a:r>
            <a:r>
              <a:rPr lang="en-US" sz="4000" smtClean="0"/>
              <a:t> </a:t>
            </a:r>
            <a:r>
              <a:rPr lang="en-US" sz="4000" i="1" smtClean="0"/>
              <a:t>Functions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495800"/>
            <a:ext cx="78486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Programs can be difficult to understand </a:t>
            </a:r>
            <a:r>
              <a:rPr lang="en-US" sz="2800" i="1" dirty="0" smtClean="0"/>
              <a:t>Windows Vista has over 50,000,000 lines of computer code!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One way to make programs easier to understand is to break them down into smaller "chunks" or modules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One name for these modules is </a:t>
            </a:r>
            <a:r>
              <a:rPr lang="en-US" sz="2800" i="1" dirty="0" smtClean="0"/>
              <a:t>functions</a:t>
            </a:r>
          </a:p>
        </p:txBody>
      </p:sp>
      <p:sp>
        <p:nvSpPr>
          <p:cNvPr id="194565" name="Rectangle 4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graphicFrame>
        <p:nvGraphicFramePr>
          <p:cNvPr id="278533" name="Group 5"/>
          <p:cNvGraphicFramePr>
            <a:graphicFrameLocks noGrp="1"/>
          </p:cNvGraphicFramePr>
          <p:nvPr/>
        </p:nvGraphicFramePr>
        <p:xfrm>
          <a:off x="2971800" y="228600"/>
          <a:ext cx="5943600" cy="4114800"/>
        </p:xfrm>
        <a:graphic>
          <a:graphicData uri="http://schemas.openxmlformats.org/drawingml/2006/table">
            <a:tbl>
              <a:tblPr/>
              <a:tblGrid>
                <a:gridCol w="849313"/>
                <a:gridCol w="3009900"/>
                <a:gridCol w="2084387"/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Year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Operating System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Lines of Code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1993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Windows NT 3.1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6,000,000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1996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Windows NT 4.0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16,000,000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Windows 2000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29,000,000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Windows XP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40,000,000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Windows Vista Beta 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50,000,000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Mac OS X 10.4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86,000,000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Red Hat Linux 7.1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30,000,000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Debian GNU/Linux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213,000,000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0375307-7921-41E3-B902-EF0AE690990A}" type="slidenum">
              <a:rPr lang="en-US" smtClean="0"/>
              <a:pPr/>
              <a:t>141</a:t>
            </a:fld>
            <a:endParaRPr lang="en-US" smtClean="0"/>
          </a:p>
        </p:txBody>
      </p:sp>
      <p:sp>
        <p:nvSpPr>
          <p:cNvPr id="287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You wouldn't write a paper that was just one long paragraph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You'd have many paragraphs, each of which would focus on one topic</a:t>
            </a:r>
          </a:p>
          <a:p>
            <a:pPr eaLnBrk="1" hangingPunct="1">
              <a:defRPr/>
            </a:pPr>
            <a:r>
              <a:rPr lang="en-US" smtClean="0"/>
              <a:t>It's the same in programs—we divide our program into chunks called </a:t>
            </a:r>
            <a:r>
              <a:rPr lang="en-US" b="1" i="1" smtClean="0"/>
              <a:t>functions</a:t>
            </a:r>
          </a:p>
          <a:p>
            <a:pPr eaLnBrk="1" hangingPunct="1">
              <a:defRPr/>
            </a:pPr>
            <a:r>
              <a:rPr lang="en-US" smtClean="0"/>
              <a:t>Each function focuses on one job or task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2E50CC-6E62-4942-B1CF-6911A2F2EB0B}" type="slidenum">
              <a:rPr lang="en-US" smtClean="0"/>
              <a:pPr/>
              <a:t>142</a:t>
            </a:fld>
            <a:endParaRPr lang="en-US" smtClean="0"/>
          </a:p>
        </p:txBody>
      </p:sp>
      <p:sp>
        <p:nvSpPr>
          <p:cNvPr id="279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Creating your own functions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Processing allows you to separate your program into different functions.</a:t>
            </a:r>
          </a:p>
          <a:p>
            <a:pPr eaLnBrk="1" hangingPunct="1">
              <a:defRPr/>
            </a:pPr>
            <a:r>
              <a:rPr lang="en-US" smtClean="0"/>
              <a:t>This is one of the key elements of </a:t>
            </a:r>
            <a:r>
              <a:rPr lang="en-US" i="1" smtClean="0"/>
              <a:t>good style</a:t>
            </a:r>
            <a:r>
              <a:rPr lang="en-US" smtClean="0"/>
              <a:t>, and makes programs easier to understand, modify and reuse.</a:t>
            </a:r>
            <a:endParaRPr lang="en-US" i="1" smtClean="0"/>
          </a:p>
          <a:p>
            <a:pPr eaLnBrk="1" hangingPunct="1">
              <a:defRPr/>
            </a:pPr>
            <a:r>
              <a:rPr lang="en-US" smtClean="0"/>
              <a:t>A well designed function should do </a:t>
            </a:r>
            <a:r>
              <a:rPr lang="en-US" i="1" smtClean="0"/>
              <a:t>one thing</a:t>
            </a:r>
            <a:r>
              <a:rPr lang="en-US" smtClean="0"/>
              <a:t>; that is you should be able to describe what it does without using the word </a:t>
            </a:r>
            <a:r>
              <a:rPr lang="en-US" i="1" smtClean="0"/>
              <a:t>and</a:t>
            </a:r>
            <a:r>
              <a:rPr lang="en-US" smtClean="0"/>
              <a:t> or </a:t>
            </a:r>
            <a:r>
              <a:rPr lang="en-US" i="1" smtClean="0"/>
              <a:t>or</a:t>
            </a:r>
            <a:r>
              <a:rPr lang="en-US" smtClean="0"/>
              <a:t>.</a:t>
            </a:r>
            <a:endParaRPr lang="en-US" i="1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56464A-7AEF-45F2-BA90-902D41E5B9B1}" type="slidenum">
              <a:rPr lang="en-US" smtClean="0"/>
              <a:pPr/>
              <a:t>143</a:t>
            </a:fld>
            <a:endParaRPr lang="en-US" smtClean="0"/>
          </a:p>
        </p:txBody>
      </p:sp>
      <p:sp>
        <p:nvSpPr>
          <p:cNvPr id="280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smtClean="0">
                <a:latin typeface="Courier New" pitchFamily="49" charset="0"/>
              </a:rPr>
              <a:t>draw()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Processing programs that use functions must contain two special functions called </a:t>
            </a:r>
            <a:r>
              <a:rPr lang="en-US" b="1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b="1" smtClean="0">
                <a:latin typeface="Courier New" pitchFamily="49" charset="0"/>
              </a:rPr>
              <a:t>draw()</a:t>
            </a:r>
          </a:p>
          <a:p>
            <a:pPr eaLnBrk="1" hangingPunct="1">
              <a:defRPr/>
            </a:pPr>
            <a:r>
              <a:rPr lang="en-US" smtClean="0"/>
              <a:t>Put things that happen only once at the beginning in </a:t>
            </a:r>
            <a:r>
              <a:rPr lang="en-US" b="1" smtClean="0">
                <a:latin typeface="Courier New" pitchFamily="49" charset="0"/>
              </a:rPr>
              <a:t>setup()</a:t>
            </a:r>
          </a:p>
          <a:p>
            <a:pPr eaLnBrk="1" hangingPunct="1">
              <a:defRPr/>
            </a:pPr>
            <a:r>
              <a:rPr lang="en-US" smtClean="0"/>
              <a:t>Put code that draws in </a:t>
            </a:r>
            <a:r>
              <a:rPr lang="en-US" b="1" smtClean="0">
                <a:latin typeface="Courier New" pitchFamily="49" charset="0"/>
              </a:rPr>
              <a:t>draw()</a:t>
            </a:r>
          </a:p>
          <a:p>
            <a:pPr eaLnBrk="1" hangingPunct="1">
              <a:defRPr/>
            </a:pPr>
            <a:r>
              <a:rPr lang="en-US" smtClean="0"/>
              <a:t>You may create as many additional functions as you want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D6352F-5A45-4E28-93D5-0B2D07423A4D}" type="slidenum">
              <a:rPr lang="en-US" smtClean="0"/>
              <a:pPr/>
              <a:t>144</a:t>
            </a:fld>
            <a:endParaRPr lang="en-US" smtClean="0"/>
          </a:p>
        </p:txBody>
      </p:sp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Let's say I had a program that drew a happy face</a:t>
            </a:r>
          </a:p>
        </p:txBody>
      </p:sp>
      <p:pic>
        <p:nvPicPr>
          <p:cNvPr id="19866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31226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57CA746-50DC-4B38-8394-4A97DCD7B347}" type="slidenum">
              <a:rPr lang="en-US" smtClean="0"/>
              <a:pPr/>
              <a:t>145</a:t>
            </a:fld>
            <a:endParaRPr lang="en-US" smtClean="0"/>
          </a:p>
        </p:txBody>
      </p:sp>
      <p:sp>
        <p:nvSpPr>
          <p:cNvPr id="282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Here's what it would look like separated into </a:t>
            </a:r>
            <a:r>
              <a:rPr lang="en-US" sz="2800" b="1" dirty="0" smtClean="0">
                <a:latin typeface="Courier New" pitchFamily="49" charset="0"/>
              </a:rPr>
              <a:t>setup()</a:t>
            </a:r>
            <a:r>
              <a:rPr lang="en-US" sz="2800" dirty="0" smtClean="0"/>
              <a:t> and </a:t>
            </a:r>
            <a:r>
              <a:rPr lang="en-US" sz="2800" b="1" dirty="0" smtClean="0">
                <a:latin typeface="Courier New" pitchFamily="49" charset="0"/>
              </a:rPr>
              <a:t>draw()</a:t>
            </a:r>
            <a:r>
              <a:rPr lang="en-US" sz="2800" dirty="0" smtClean="0"/>
              <a:t> functions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</a:rPr>
              <a:t>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9968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981200"/>
            <a:ext cx="25431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1EB680E-7FB3-4E74-AB12-70C981C2DBAB}" type="slidenum">
              <a:rPr lang="en-US" smtClean="0"/>
              <a:pPr/>
              <a:t>146</a:t>
            </a:fld>
            <a:endParaRPr lang="en-US" smtClean="0"/>
          </a:p>
        </p:txBody>
      </p:sp>
      <p:sp>
        <p:nvSpPr>
          <p:cNvPr id="307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 syntax of functions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8763000" cy="5791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For now, every function starts with </a:t>
            </a:r>
            <a:r>
              <a:rPr lang="en-US" b="1" smtClean="0">
                <a:latin typeface="Courier New" pitchFamily="49" charset="0"/>
              </a:rPr>
              <a:t>void </a:t>
            </a:r>
            <a:r>
              <a:rPr lang="en-US" smtClean="0"/>
              <a:t>which marks the beginning of the </a:t>
            </a:r>
            <a:r>
              <a:rPr lang="en-US" b="1" i="1" smtClean="0"/>
              <a:t>head</a:t>
            </a:r>
            <a:endParaRPr lang="en-US" b="1" i="1" smtClean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Then a name followed by parenthesis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Curly braces mark the beginning and ending of the </a:t>
            </a:r>
            <a:r>
              <a:rPr lang="en-US" b="1" i="1" smtClean="0"/>
              <a:t>body</a:t>
            </a:r>
            <a:r>
              <a:rPr lang="en-US" smtClean="0"/>
              <a:t> of the function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The head and body together are called the function </a:t>
            </a:r>
            <a:r>
              <a:rPr lang="en-US" b="1" i="1" smtClean="0"/>
              <a:t>definition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43727B-2536-4CDE-BD1A-F6A4BF5E0C4C}" type="slidenum">
              <a:rPr lang="en-US" smtClean="0"/>
              <a:pPr/>
              <a:t>147</a:t>
            </a:fld>
            <a:endParaRPr lang="en-US" smtClean="0"/>
          </a:p>
        </p:txBody>
      </p:sp>
      <p:sp>
        <p:nvSpPr>
          <p:cNvPr id="283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smtClean="0"/>
              <a:t>Here  I've added my own </a:t>
            </a:r>
            <a:r>
              <a:rPr lang="en-US" sz="2400" b="1" smtClean="0">
                <a:latin typeface="Courier New" pitchFamily="49" charset="0"/>
              </a:rPr>
              <a:t>face()</a:t>
            </a:r>
            <a:r>
              <a:rPr lang="en-US" sz="2400" smtClean="0"/>
              <a:t> and </a:t>
            </a:r>
            <a:r>
              <a:rPr lang="en-US" sz="2400" b="1" smtClean="0">
                <a:latin typeface="Courier New" pitchFamily="49" charset="0"/>
              </a:rPr>
              <a:t>head()</a:t>
            </a:r>
            <a:r>
              <a:rPr lang="en-US" sz="2400" smtClean="0"/>
              <a:t> functions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017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1638" y="1371600"/>
            <a:ext cx="366236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C915167-186C-4090-A031-736935D41FC9}" type="slidenum">
              <a:rPr lang="en-US" smtClean="0"/>
              <a:pPr/>
              <a:t>148</a:t>
            </a:fld>
            <a:endParaRPr lang="en-US" smtClean="0"/>
          </a:p>
        </p:txBody>
      </p:sp>
      <p:sp>
        <p:nvSpPr>
          <p:cNvPr id="284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Oops! What happened?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027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762000"/>
            <a:ext cx="3886200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02503BE-8E82-4873-B36A-BF13C67C57B0}" type="slidenum">
              <a:rPr lang="en-US" smtClean="0"/>
              <a:pPr/>
              <a:t>149</a:t>
            </a:fld>
            <a:endParaRPr lang="en-US" smtClean="0"/>
          </a:p>
        </p:txBody>
      </p:sp>
      <p:sp>
        <p:nvSpPr>
          <p:cNvPr id="285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Auto Format</a:t>
            </a:r>
          </a:p>
        </p:txBody>
      </p:sp>
      <p:pic>
        <p:nvPicPr>
          <p:cNvPr id="2037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3962400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81200"/>
            <a:ext cx="38496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82" name="WordArt 5"/>
          <p:cNvSpPr>
            <a:spLocks noChangeArrowheads="1" noChangeShapeType="1" noTextEdit="1"/>
          </p:cNvSpPr>
          <p:nvPr/>
        </p:nvSpPr>
        <p:spPr bwMode="auto">
          <a:xfrm>
            <a:off x="1600200" y="1371600"/>
            <a:ext cx="16002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before</a:t>
            </a:r>
          </a:p>
        </p:txBody>
      </p:sp>
      <p:sp>
        <p:nvSpPr>
          <p:cNvPr id="203783" name="WordArt 6"/>
          <p:cNvSpPr>
            <a:spLocks noChangeArrowheads="1" noChangeShapeType="1" noTextEdit="1"/>
          </p:cNvSpPr>
          <p:nvPr/>
        </p:nvSpPr>
        <p:spPr bwMode="auto">
          <a:xfrm>
            <a:off x="5791200" y="1371600"/>
            <a:ext cx="16002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after</a:t>
            </a:r>
          </a:p>
        </p:txBody>
      </p:sp>
      <p:sp>
        <p:nvSpPr>
          <p:cNvPr id="203784" name="TextBox 7"/>
          <p:cNvSpPr txBox="1">
            <a:spLocks noChangeArrowheads="1"/>
          </p:cNvSpPr>
          <p:nvPr/>
        </p:nvSpPr>
        <p:spPr bwMode="auto">
          <a:xfrm>
            <a:off x="1524000" y="6096000"/>
            <a:ext cx="5935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Ctrl T is the keyboard shortcut for Auto Format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9930DC-1DA5-4DFF-9195-CAAE6815372F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181600" y="0"/>
            <a:ext cx="3505200" cy="2667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0" dirty="0" smtClean="0">
                <a:latin typeface="Times New Roman" pitchFamily="18" charset="0"/>
              </a:rPr>
              <a:t>The </a:t>
            </a:r>
            <a:r>
              <a:rPr lang="en-US" sz="3200" b="0" i="1" dirty="0" smtClean="0">
                <a:latin typeface="Times New Roman" pitchFamily="18" charset="0"/>
              </a:rPr>
              <a:t>Color Selector</a:t>
            </a:r>
            <a:r>
              <a:rPr lang="en-US" sz="3200" b="0" dirty="0" smtClean="0">
                <a:latin typeface="Times New Roman" pitchFamily="18" charset="0"/>
              </a:rPr>
              <a:t>:</a:t>
            </a:r>
            <a:br>
              <a:rPr lang="en-US" sz="3200" b="0" dirty="0" smtClean="0">
                <a:latin typeface="Times New Roman" pitchFamily="18" charset="0"/>
              </a:rPr>
            </a:br>
            <a:r>
              <a:rPr lang="en-US" sz="3200" b="0" dirty="0" smtClean="0">
                <a:latin typeface="Times New Roman" pitchFamily="18" charset="0"/>
              </a:rPr>
              <a:t>click on the color you want and read the RGB values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41465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971800"/>
            <a:ext cx="5194300" cy="38862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3886200" y="4800600"/>
            <a:ext cx="1600200" cy="121920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129538C-5409-417F-B19C-E1D5D9120568}" type="slidenum">
              <a:rPr lang="en-US" smtClean="0"/>
              <a:pPr/>
              <a:t>150</a:t>
            </a:fld>
            <a:endParaRPr lang="en-US" smtClean="0"/>
          </a:p>
        </p:txBody>
      </p:sp>
      <p:sp>
        <p:nvSpPr>
          <p:cNvPr id="306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Simple Animation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We can take advantage of the way </a:t>
            </a:r>
            <a:r>
              <a:rPr lang="en-US" b="1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b="1" smtClean="0">
                <a:latin typeface="Courier New" pitchFamily="49" charset="0"/>
              </a:rPr>
              <a:t>draw()</a:t>
            </a:r>
            <a:r>
              <a:rPr lang="en-US" smtClean="0"/>
              <a:t> work to create simple animations</a:t>
            </a:r>
          </a:p>
          <a:p>
            <a:pPr eaLnBrk="1" hangingPunct="1">
              <a:defRPr/>
            </a:pPr>
            <a:r>
              <a:rPr lang="en-US" smtClean="0"/>
              <a:t>(demo)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43727B-2536-4CDE-BD1A-F6A4BF5E0C4C}" type="slidenum">
              <a:rPr lang="en-US" smtClean="0"/>
              <a:pPr/>
              <a:t>151</a:t>
            </a:fld>
            <a:endParaRPr lang="en-US" smtClean="0"/>
          </a:p>
        </p:txBody>
      </p:sp>
      <p:sp>
        <p:nvSpPr>
          <p:cNvPr id="283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Function </a:t>
            </a:r>
            <a:r>
              <a:rPr lang="en-US" dirty="0" smtClean="0">
                <a:solidFill>
                  <a:srgbClr val="FFFF00"/>
                </a:solidFill>
              </a:rPr>
              <a:t>Definitions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solidFill>
                  <a:srgbClr val="FFFF00"/>
                </a:solidFill>
              </a:rPr>
              <a:t>Function definitions </a:t>
            </a:r>
            <a:r>
              <a:rPr lang="en-US" sz="2400" dirty="0" smtClean="0"/>
              <a:t>describe how the function will work </a:t>
            </a:r>
            <a:r>
              <a:rPr lang="en-US" sz="2400" i="1" dirty="0" smtClean="0"/>
              <a:t>when you use 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solidFill>
                  <a:srgbClr val="FFFF00"/>
                </a:solidFill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</p:txBody>
      </p:sp>
      <p:pic>
        <p:nvPicPr>
          <p:cNvPr id="2017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1638" y="1371600"/>
            <a:ext cx="366236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16381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43727B-2536-4CDE-BD1A-F6A4BF5E0C4C}" type="slidenum">
              <a:rPr lang="en-US" smtClean="0"/>
              <a:pPr/>
              <a:t>152</a:t>
            </a:fld>
            <a:endParaRPr lang="en-US" smtClean="0"/>
          </a:p>
        </p:txBody>
      </p:sp>
      <p:sp>
        <p:nvSpPr>
          <p:cNvPr id="283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Function </a:t>
            </a:r>
            <a:r>
              <a:rPr lang="en-US" dirty="0" smtClean="0">
                <a:solidFill>
                  <a:srgbClr val="FFFF00"/>
                </a:solidFill>
              </a:rPr>
              <a:t>calls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FF00"/>
                </a:solidFill>
              </a:rPr>
              <a:t>function call </a:t>
            </a:r>
            <a:r>
              <a:rPr lang="en-US" sz="2400" dirty="0" smtClean="0"/>
              <a:t>causes the code to run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/>
              <a:t>Notice that the order of the function definitions isn’t important, rather, the order you call the functions is what matters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solidFill>
                  <a:srgbClr val="FFFF00"/>
                </a:solidFill>
                <a:latin typeface="Courier New" pitchFamily="49" charset="0"/>
              </a:rPr>
              <a:t>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017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834" y="1828800"/>
            <a:ext cx="335716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66733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8709A49-91DA-4112-99E7-CBFAD03A1BE4}" type="slidenum">
              <a:rPr lang="en-US" smtClean="0"/>
              <a:pPr/>
              <a:t>153</a:t>
            </a:fld>
            <a:endParaRPr lang="en-US" smtClean="0"/>
          </a:p>
        </p:txBody>
      </p:sp>
      <p:sp>
        <p:nvSpPr>
          <p:cNvPr id="334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Input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Most programs we see get input from people</a:t>
            </a:r>
          </a:p>
          <a:p>
            <a:pPr eaLnBrk="1" hangingPunct="1">
              <a:defRPr/>
            </a:pPr>
            <a:r>
              <a:rPr lang="en-US" smtClean="0"/>
              <a:t>The most common ways people provide input are:</a:t>
            </a:r>
          </a:p>
          <a:p>
            <a:pPr lvl="1" eaLnBrk="1" hangingPunct="1">
              <a:defRPr/>
            </a:pPr>
            <a:r>
              <a:rPr lang="en-US" sz="3200" smtClean="0"/>
              <a:t>Typing on the keyboard</a:t>
            </a:r>
          </a:p>
          <a:p>
            <a:pPr lvl="1" eaLnBrk="1" hangingPunct="1">
              <a:defRPr/>
            </a:pPr>
            <a:r>
              <a:rPr lang="en-US" sz="3200" smtClean="0"/>
              <a:t>Moving and/or clicking the mouse</a:t>
            </a:r>
          </a:p>
        </p:txBody>
      </p:sp>
    </p:spTree>
    <p:extLst>
      <p:ext uri="{BB962C8B-B14F-4D97-AF65-F5344CB8AC3E}">
        <p14:creationId xmlns:p14="http://schemas.microsoft.com/office/powerpoint/2010/main" val="2920975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11DA68-BBFE-4952-A7A6-2175A82D645E}" type="slidenum">
              <a:rPr lang="en-US" smtClean="0"/>
              <a:pPr/>
              <a:t>154</a:t>
            </a:fld>
            <a:endParaRPr lang="en-US" smtClean="0"/>
          </a:p>
        </p:txBody>
      </p:sp>
      <p:sp>
        <p:nvSpPr>
          <p:cNvPr id="335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Input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Processing makes input from the mouse and keyboard about as easy as it gets</a:t>
            </a:r>
          </a:p>
          <a:p>
            <a:pPr eaLnBrk="1" hangingPunct="1">
              <a:defRPr/>
            </a:pPr>
            <a:r>
              <a:rPr lang="en-US" dirty="0" smtClean="0"/>
              <a:t>There are several predefined "system variables"</a:t>
            </a:r>
            <a:endParaRPr lang="en-US" b="1" dirty="0" smtClean="0">
              <a:latin typeface="Courier New" pitchFamily="49" charset="0"/>
            </a:endParaRPr>
          </a:p>
          <a:p>
            <a:pPr lvl="1"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mouseX</a:t>
            </a:r>
            <a:endParaRPr lang="en-US" b="1" dirty="0" smtClean="0">
              <a:latin typeface="Courier New" pitchFamily="49" charset="0"/>
            </a:endParaRPr>
          </a:p>
          <a:p>
            <a:pPr lvl="1"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mouseY</a:t>
            </a:r>
            <a:endParaRPr lang="en-US" b="1" dirty="0" smtClean="0">
              <a:latin typeface="Courier New" pitchFamily="49" charset="0"/>
            </a:endParaRPr>
          </a:p>
          <a:p>
            <a:pPr lvl="1"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k</a:t>
            </a:r>
            <a:r>
              <a:rPr lang="en-US" b="1" smtClean="0">
                <a:latin typeface="Courier New" pitchFamily="49" charset="0"/>
              </a:rPr>
              <a:t>ey</a:t>
            </a:r>
            <a:endParaRPr lang="en-US" b="1" dirty="0" smtClean="0">
              <a:latin typeface="Courier New" pitchFamily="49" charset="0"/>
            </a:endParaRPr>
          </a:p>
          <a:p>
            <a:pPr eaLnBrk="1" hangingPunct="1">
              <a:defRPr/>
            </a:pPr>
            <a:r>
              <a:rPr lang="en-US" dirty="0" smtClean="0"/>
              <a:t>“Predefined system variables” are variables that Processing has already </a:t>
            </a:r>
            <a:r>
              <a:rPr lang="en-US" i="1" dirty="0" smtClean="0"/>
              <a:t>declared</a:t>
            </a:r>
            <a:r>
              <a:rPr lang="en-US" dirty="0" smtClean="0"/>
              <a:t> and </a:t>
            </a:r>
            <a:r>
              <a:rPr lang="en-US" i="1" dirty="0" smtClean="0"/>
              <a:t>initialized</a:t>
            </a:r>
          </a:p>
        </p:txBody>
      </p:sp>
    </p:spTree>
    <p:extLst>
      <p:ext uri="{BB962C8B-B14F-4D97-AF65-F5344CB8AC3E}">
        <p14:creationId xmlns:p14="http://schemas.microsoft.com/office/powerpoint/2010/main" val="2425169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79CE91A-EEEC-4FEE-9ED2-9BFB477C37C9}" type="slidenum">
              <a:rPr lang="en-US" smtClean="0"/>
              <a:pPr/>
              <a:t>155</a:t>
            </a:fld>
            <a:endParaRPr lang="en-US" smtClean="0"/>
          </a:p>
        </p:txBody>
      </p:sp>
      <p:sp>
        <p:nvSpPr>
          <p:cNvPr id="3368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Moving a circle with the mouse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size(300,300);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ellipse(mouseX,mouseY,30,30);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The ellipse will track the mouse</a:t>
            </a:r>
          </a:p>
        </p:txBody>
      </p:sp>
    </p:spTree>
    <p:extLst>
      <p:ext uri="{BB962C8B-B14F-4D97-AF65-F5344CB8AC3E}">
        <p14:creationId xmlns:p14="http://schemas.microsoft.com/office/powerpoint/2010/main" val="25724007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183E56-7C72-4B8B-AE75-22D7CA5D6BF1}" type="slidenum">
              <a:rPr lang="en-US" smtClean="0"/>
              <a:pPr/>
              <a:t>156</a:t>
            </a:fld>
            <a:endParaRPr lang="en-US" smtClean="0"/>
          </a:p>
        </p:txBody>
      </p:sp>
      <p:sp>
        <p:nvSpPr>
          <p:cNvPr id="3440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Symmetrical reflections (mirrors)</a:t>
            </a:r>
          </a:p>
        </p:txBody>
      </p:sp>
      <p:sp>
        <p:nvSpPr>
          <p:cNvPr id="277508" name="Rectangle 3"/>
          <p:cNvSpPr>
            <a:spLocks noChangeArrowheads="1"/>
          </p:cNvSpPr>
          <p:nvPr/>
        </p:nvSpPr>
        <p:spPr bwMode="auto">
          <a:xfrm>
            <a:off x="2209800" y="2514600"/>
            <a:ext cx="45720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7509" name="Line 4"/>
          <p:cNvSpPr>
            <a:spLocks noChangeShapeType="1"/>
          </p:cNvSpPr>
          <p:nvPr/>
        </p:nvSpPr>
        <p:spPr bwMode="auto">
          <a:xfrm>
            <a:off x="2286000" y="5486400"/>
            <a:ext cx="426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7510" name="WordArt 5"/>
          <p:cNvSpPr>
            <a:spLocks noChangeArrowheads="1" noChangeShapeType="1" noTextEdit="1"/>
          </p:cNvSpPr>
          <p:nvPr/>
        </p:nvSpPr>
        <p:spPr bwMode="auto">
          <a:xfrm>
            <a:off x="3886200" y="52578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300</a:t>
            </a:r>
          </a:p>
        </p:txBody>
      </p:sp>
      <p:sp>
        <p:nvSpPr>
          <p:cNvPr id="277511" name="Line 6"/>
          <p:cNvSpPr>
            <a:spLocks noChangeShapeType="1"/>
          </p:cNvSpPr>
          <p:nvPr/>
        </p:nvSpPr>
        <p:spPr bwMode="auto">
          <a:xfrm flipH="1">
            <a:off x="7391400" y="2743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7512" name="WordArt 7"/>
          <p:cNvSpPr>
            <a:spLocks noChangeArrowheads="1" noChangeShapeType="1" noTextEdit="1"/>
          </p:cNvSpPr>
          <p:nvPr/>
        </p:nvSpPr>
        <p:spPr bwMode="auto">
          <a:xfrm>
            <a:off x="7543800" y="34290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200</a:t>
            </a:r>
          </a:p>
        </p:txBody>
      </p:sp>
      <p:sp>
        <p:nvSpPr>
          <p:cNvPr id="277513" name="Line 8"/>
          <p:cNvSpPr>
            <a:spLocks noChangeShapeType="1"/>
          </p:cNvSpPr>
          <p:nvPr/>
        </p:nvSpPr>
        <p:spPr bwMode="auto">
          <a:xfrm>
            <a:off x="4572000" y="2514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7514" name="Line 9"/>
          <p:cNvSpPr>
            <a:spLocks noChangeShapeType="1"/>
          </p:cNvSpPr>
          <p:nvPr/>
        </p:nvSpPr>
        <p:spPr bwMode="auto">
          <a:xfrm>
            <a:off x="2209800" y="38100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7515" name="Oval 10"/>
          <p:cNvSpPr>
            <a:spLocks noChangeArrowheads="1"/>
          </p:cNvSpPr>
          <p:nvPr/>
        </p:nvSpPr>
        <p:spPr bwMode="auto">
          <a:xfrm>
            <a:off x="2895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7516" name="WordArt 11"/>
          <p:cNvSpPr>
            <a:spLocks noChangeArrowheads="1" noChangeShapeType="1" noTextEdit="1"/>
          </p:cNvSpPr>
          <p:nvPr/>
        </p:nvSpPr>
        <p:spPr bwMode="auto">
          <a:xfrm>
            <a:off x="2362200" y="2590800"/>
            <a:ext cx="914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(50,30)</a:t>
            </a:r>
          </a:p>
        </p:txBody>
      </p:sp>
    </p:spTree>
    <p:extLst>
      <p:ext uri="{BB962C8B-B14F-4D97-AF65-F5344CB8AC3E}">
        <p14:creationId xmlns:p14="http://schemas.microsoft.com/office/powerpoint/2010/main" val="12088396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14EA92-910E-4753-B625-E6FF964B2A7D}" type="slidenum">
              <a:rPr lang="en-US" smtClean="0"/>
              <a:pPr/>
              <a:t>157</a:t>
            </a:fld>
            <a:endParaRPr lang="en-US" smtClean="0"/>
          </a:p>
        </p:txBody>
      </p:sp>
      <p:sp>
        <p:nvSpPr>
          <p:cNvPr id="3450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Symmetrical reflections (mirrors)</a:t>
            </a:r>
          </a:p>
        </p:txBody>
      </p:sp>
      <p:sp>
        <p:nvSpPr>
          <p:cNvPr id="278532" name="Rectangle 3"/>
          <p:cNvSpPr>
            <a:spLocks noChangeArrowheads="1"/>
          </p:cNvSpPr>
          <p:nvPr/>
        </p:nvSpPr>
        <p:spPr bwMode="auto">
          <a:xfrm>
            <a:off x="2209800" y="2514600"/>
            <a:ext cx="45720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8533" name="Line 4"/>
          <p:cNvSpPr>
            <a:spLocks noChangeShapeType="1"/>
          </p:cNvSpPr>
          <p:nvPr/>
        </p:nvSpPr>
        <p:spPr bwMode="auto">
          <a:xfrm>
            <a:off x="2286000" y="5486400"/>
            <a:ext cx="426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8534" name="WordArt 5"/>
          <p:cNvSpPr>
            <a:spLocks noChangeArrowheads="1" noChangeShapeType="1" noTextEdit="1"/>
          </p:cNvSpPr>
          <p:nvPr/>
        </p:nvSpPr>
        <p:spPr bwMode="auto">
          <a:xfrm>
            <a:off x="3886200" y="52578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300</a:t>
            </a:r>
          </a:p>
        </p:txBody>
      </p:sp>
      <p:sp>
        <p:nvSpPr>
          <p:cNvPr id="278535" name="Line 6"/>
          <p:cNvSpPr>
            <a:spLocks noChangeShapeType="1"/>
          </p:cNvSpPr>
          <p:nvPr/>
        </p:nvSpPr>
        <p:spPr bwMode="auto">
          <a:xfrm flipH="1">
            <a:off x="7391400" y="2743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8536" name="WordArt 7"/>
          <p:cNvSpPr>
            <a:spLocks noChangeArrowheads="1" noChangeShapeType="1" noTextEdit="1"/>
          </p:cNvSpPr>
          <p:nvPr/>
        </p:nvSpPr>
        <p:spPr bwMode="auto">
          <a:xfrm>
            <a:off x="7543800" y="34290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200</a:t>
            </a:r>
          </a:p>
        </p:txBody>
      </p:sp>
      <p:sp>
        <p:nvSpPr>
          <p:cNvPr id="278537" name="Line 8"/>
          <p:cNvSpPr>
            <a:spLocks noChangeShapeType="1"/>
          </p:cNvSpPr>
          <p:nvPr/>
        </p:nvSpPr>
        <p:spPr bwMode="auto">
          <a:xfrm>
            <a:off x="4572000" y="2514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8538" name="Line 9"/>
          <p:cNvSpPr>
            <a:spLocks noChangeShapeType="1"/>
          </p:cNvSpPr>
          <p:nvPr/>
        </p:nvSpPr>
        <p:spPr bwMode="auto">
          <a:xfrm>
            <a:off x="2209800" y="38100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8539" name="Oval 10"/>
          <p:cNvSpPr>
            <a:spLocks noChangeArrowheads="1"/>
          </p:cNvSpPr>
          <p:nvPr/>
        </p:nvSpPr>
        <p:spPr bwMode="auto">
          <a:xfrm>
            <a:off x="2895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8540" name="WordArt 11"/>
          <p:cNvSpPr>
            <a:spLocks noChangeArrowheads="1" noChangeShapeType="1" noTextEdit="1"/>
          </p:cNvSpPr>
          <p:nvPr/>
        </p:nvSpPr>
        <p:spPr bwMode="auto">
          <a:xfrm>
            <a:off x="2362200" y="2590800"/>
            <a:ext cx="914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(50,30)</a:t>
            </a:r>
          </a:p>
        </p:txBody>
      </p:sp>
      <p:sp>
        <p:nvSpPr>
          <p:cNvPr id="278541" name="Line 12"/>
          <p:cNvSpPr>
            <a:spLocks noChangeShapeType="1"/>
          </p:cNvSpPr>
          <p:nvPr/>
        </p:nvSpPr>
        <p:spPr bwMode="auto">
          <a:xfrm>
            <a:off x="22860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8542" name="WordArt 13"/>
          <p:cNvSpPr>
            <a:spLocks noChangeArrowheads="1" noChangeShapeType="1" noTextEdit="1"/>
          </p:cNvSpPr>
          <p:nvPr/>
        </p:nvSpPr>
        <p:spPr bwMode="auto">
          <a:xfrm>
            <a:off x="2362200" y="3276600"/>
            <a:ext cx="457200" cy="328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41862735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CBD185C-746E-4EDA-89C6-180062345614}" type="slidenum">
              <a:rPr lang="en-US" smtClean="0"/>
              <a:pPr/>
              <a:t>158</a:t>
            </a:fld>
            <a:endParaRPr lang="en-US" smtClean="0"/>
          </a:p>
        </p:txBody>
      </p:sp>
      <p:sp>
        <p:nvSpPr>
          <p:cNvPr id="346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Symmetrical reflections (mirrors)</a:t>
            </a:r>
          </a:p>
        </p:txBody>
      </p:sp>
      <p:sp>
        <p:nvSpPr>
          <p:cNvPr id="279556" name="Rectangle 3"/>
          <p:cNvSpPr>
            <a:spLocks noChangeArrowheads="1"/>
          </p:cNvSpPr>
          <p:nvPr/>
        </p:nvSpPr>
        <p:spPr bwMode="auto">
          <a:xfrm>
            <a:off x="2209800" y="2514600"/>
            <a:ext cx="45720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9557" name="Line 4"/>
          <p:cNvSpPr>
            <a:spLocks noChangeShapeType="1"/>
          </p:cNvSpPr>
          <p:nvPr/>
        </p:nvSpPr>
        <p:spPr bwMode="auto">
          <a:xfrm>
            <a:off x="2286000" y="5486400"/>
            <a:ext cx="426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58" name="WordArt 5"/>
          <p:cNvSpPr>
            <a:spLocks noChangeArrowheads="1" noChangeShapeType="1" noTextEdit="1"/>
          </p:cNvSpPr>
          <p:nvPr/>
        </p:nvSpPr>
        <p:spPr bwMode="auto">
          <a:xfrm>
            <a:off x="3886200" y="52578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300</a:t>
            </a:r>
          </a:p>
        </p:txBody>
      </p:sp>
      <p:sp>
        <p:nvSpPr>
          <p:cNvPr id="279559" name="Line 6"/>
          <p:cNvSpPr>
            <a:spLocks noChangeShapeType="1"/>
          </p:cNvSpPr>
          <p:nvPr/>
        </p:nvSpPr>
        <p:spPr bwMode="auto">
          <a:xfrm flipH="1">
            <a:off x="7391400" y="2743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60" name="WordArt 7"/>
          <p:cNvSpPr>
            <a:spLocks noChangeArrowheads="1" noChangeShapeType="1" noTextEdit="1"/>
          </p:cNvSpPr>
          <p:nvPr/>
        </p:nvSpPr>
        <p:spPr bwMode="auto">
          <a:xfrm>
            <a:off x="7543800" y="34290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200</a:t>
            </a:r>
          </a:p>
        </p:txBody>
      </p:sp>
      <p:sp>
        <p:nvSpPr>
          <p:cNvPr id="279561" name="Line 8"/>
          <p:cNvSpPr>
            <a:spLocks noChangeShapeType="1"/>
          </p:cNvSpPr>
          <p:nvPr/>
        </p:nvSpPr>
        <p:spPr bwMode="auto">
          <a:xfrm>
            <a:off x="4572000" y="2514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62" name="Line 9"/>
          <p:cNvSpPr>
            <a:spLocks noChangeShapeType="1"/>
          </p:cNvSpPr>
          <p:nvPr/>
        </p:nvSpPr>
        <p:spPr bwMode="auto">
          <a:xfrm>
            <a:off x="2209800" y="38100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63" name="Oval 10"/>
          <p:cNvSpPr>
            <a:spLocks noChangeArrowheads="1"/>
          </p:cNvSpPr>
          <p:nvPr/>
        </p:nvSpPr>
        <p:spPr bwMode="auto">
          <a:xfrm>
            <a:off x="2895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9564" name="WordArt 11"/>
          <p:cNvSpPr>
            <a:spLocks noChangeArrowheads="1" noChangeShapeType="1" noTextEdit="1"/>
          </p:cNvSpPr>
          <p:nvPr/>
        </p:nvSpPr>
        <p:spPr bwMode="auto">
          <a:xfrm>
            <a:off x="2362200" y="2590800"/>
            <a:ext cx="914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(50,30)</a:t>
            </a:r>
          </a:p>
        </p:txBody>
      </p:sp>
      <p:sp>
        <p:nvSpPr>
          <p:cNvPr id="279565" name="Line 12"/>
          <p:cNvSpPr>
            <a:spLocks noChangeShapeType="1"/>
          </p:cNvSpPr>
          <p:nvPr/>
        </p:nvSpPr>
        <p:spPr bwMode="auto">
          <a:xfrm>
            <a:off x="22860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66" name="WordArt 13"/>
          <p:cNvSpPr>
            <a:spLocks noChangeArrowheads="1" noChangeShapeType="1" noTextEdit="1"/>
          </p:cNvSpPr>
          <p:nvPr/>
        </p:nvSpPr>
        <p:spPr bwMode="auto">
          <a:xfrm>
            <a:off x="2362200" y="3276600"/>
            <a:ext cx="457200" cy="328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50</a:t>
            </a:r>
          </a:p>
        </p:txBody>
      </p:sp>
      <p:sp>
        <p:nvSpPr>
          <p:cNvPr id="279567" name="Oval 14"/>
          <p:cNvSpPr>
            <a:spLocks noChangeArrowheads="1"/>
          </p:cNvSpPr>
          <p:nvPr/>
        </p:nvSpPr>
        <p:spPr bwMode="auto">
          <a:xfrm>
            <a:off x="5943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9568" name="Line 15"/>
          <p:cNvSpPr>
            <a:spLocks noChangeShapeType="1"/>
          </p:cNvSpPr>
          <p:nvPr/>
        </p:nvSpPr>
        <p:spPr bwMode="auto">
          <a:xfrm>
            <a:off x="61722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9569" name="WordArt 16"/>
          <p:cNvSpPr>
            <a:spLocks noChangeArrowheads="1" noChangeShapeType="1" noTextEdit="1"/>
          </p:cNvSpPr>
          <p:nvPr/>
        </p:nvSpPr>
        <p:spPr bwMode="auto">
          <a:xfrm>
            <a:off x="6248400" y="3276600"/>
            <a:ext cx="457200" cy="328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421866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01BDB8-E2D6-4440-BC9B-C3B9E9CEE0F4}" type="slidenum">
              <a:rPr lang="en-US" smtClean="0"/>
              <a:pPr/>
              <a:t>159</a:t>
            </a:fld>
            <a:endParaRPr lang="en-US" smtClean="0"/>
          </a:p>
        </p:txBody>
      </p:sp>
      <p:sp>
        <p:nvSpPr>
          <p:cNvPr id="347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Symmetrical reflections (mirrors)</a:t>
            </a:r>
          </a:p>
        </p:txBody>
      </p:sp>
      <p:sp>
        <p:nvSpPr>
          <p:cNvPr id="280580" name="Rectangle 3"/>
          <p:cNvSpPr>
            <a:spLocks noChangeArrowheads="1"/>
          </p:cNvSpPr>
          <p:nvPr/>
        </p:nvSpPr>
        <p:spPr bwMode="auto">
          <a:xfrm>
            <a:off x="2209800" y="2514600"/>
            <a:ext cx="45720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0581" name="Line 4"/>
          <p:cNvSpPr>
            <a:spLocks noChangeShapeType="1"/>
          </p:cNvSpPr>
          <p:nvPr/>
        </p:nvSpPr>
        <p:spPr bwMode="auto">
          <a:xfrm>
            <a:off x="2286000" y="5486400"/>
            <a:ext cx="426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82" name="WordArt 5"/>
          <p:cNvSpPr>
            <a:spLocks noChangeArrowheads="1" noChangeShapeType="1" noTextEdit="1"/>
          </p:cNvSpPr>
          <p:nvPr/>
        </p:nvSpPr>
        <p:spPr bwMode="auto">
          <a:xfrm>
            <a:off x="3886200" y="52578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300</a:t>
            </a:r>
          </a:p>
        </p:txBody>
      </p:sp>
      <p:sp>
        <p:nvSpPr>
          <p:cNvPr id="280583" name="Line 6"/>
          <p:cNvSpPr>
            <a:spLocks noChangeShapeType="1"/>
          </p:cNvSpPr>
          <p:nvPr/>
        </p:nvSpPr>
        <p:spPr bwMode="auto">
          <a:xfrm flipH="1">
            <a:off x="7391400" y="2743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84" name="WordArt 7"/>
          <p:cNvSpPr>
            <a:spLocks noChangeArrowheads="1" noChangeShapeType="1" noTextEdit="1"/>
          </p:cNvSpPr>
          <p:nvPr/>
        </p:nvSpPr>
        <p:spPr bwMode="auto">
          <a:xfrm>
            <a:off x="7543800" y="3429000"/>
            <a:ext cx="9144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200</a:t>
            </a:r>
          </a:p>
        </p:txBody>
      </p:sp>
      <p:sp>
        <p:nvSpPr>
          <p:cNvPr id="280585" name="Line 8"/>
          <p:cNvSpPr>
            <a:spLocks noChangeShapeType="1"/>
          </p:cNvSpPr>
          <p:nvPr/>
        </p:nvSpPr>
        <p:spPr bwMode="auto">
          <a:xfrm>
            <a:off x="4572000" y="2514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86" name="Line 9"/>
          <p:cNvSpPr>
            <a:spLocks noChangeShapeType="1"/>
          </p:cNvSpPr>
          <p:nvPr/>
        </p:nvSpPr>
        <p:spPr bwMode="auto">
          <a:xfrm>
            <a:off x="2209800" y="38100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87" name="Oval 10"/>
          <p:cNvSpPr>
            <a:spLocks noChangeArrowheads="1"/>
          </p:cNvSpPr>
          <p:nvPr/>
        </p:nvSpPr>
        <p:spPr bwMode="auto">
          <a:xfrm>
            <a:off x="2895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0588" name="WordArt 11"/>
          <p:cNvSpPr>
            <a:spLocks noChangeArrowheads="1" noChangeShapeType="1" noTextEdit="1"/>
          </p:cNvSpPr>
          <p:nvPr/>
        </p:nvSpPr>
        <p:spPr bwMode="auto">
          <a:xfrm>
            <a:off x="2362200" y="2590800"/>
            <a:ext cx="914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(50,30)</a:t>
            </a:r>
          </a:p>
        </p:txBody>
      </p:sp>
      <p:sp>
        <p:nvSpPr>
          <p:cNvPr id="280589" name="Line 12"/>
          <p:cNvSpPr>
            <a:spLocks noChangeShapeType="1"/>
          </p:cNvSpPr>
          <p:nvPr/>
        </p:nvSpPr>
        <p:spPr bwMode="auto">
          <a:xfrm>
            <a:off x="22860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90" name="WordArt 13"/>
          <p:cNvSpPr>
            <a:spLocks noChangeArrowheads="1" noChangeShapeType="1" noTextEdit="1"/>
          </p:cNvSpPr>
          <p:nvPr/>
        </p:nvSpPr>
        <p:spPr bwMode="auto">
          <a:xfrm>
            <a:off x="2362200" y="3276600"/>
            <a:ext cx="457200" cy="328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50</a:t>
            </a:r>
          </a:p>
        </p:txBody>
      </p:sp>
      <p:sp>
        <p:nvSpPr>
          <p:cNvPr id="280591" name="Oval 14"/>
          <p:cNvSpPr>
            <a:spLocks noChangeArrowheads="1"/>
          </p:cNvSpPr>
          <p:nvPr/>
        </p:nvSpPr>
        <p:spPr bwMode="auto">
          <a:xfrm>
            <a:off x="59436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0592" name="Line 15"/>
          <p:cNvSpPr>
            <a:spLocks noChangeShapeType="1"/>
          </p:cNvSpPr>
          <p:nvPr/>
        </p:nvSpPr>
        <p:spPr bwMode="auto">
          <a:xfrm>
            <a:off x="61722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0593" name="WordArt 16"/>
          <p:cNvSpPr>
            <a:spLocks noChangeArrowheads="1" noChangeShapeType="1" noTextEdit="1"/>
          </p:cNvSpPr>
          <p:nvPr/>
        </p:nvSpPr>
        <p:spPr bwMode="auto">
          <a:xfrm>
            <a:off x="6248400" y="3276600"/>
            <a:ext cx="457200" cy="328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50</a:t>
            </a:r>
          </a:p>
        </p:txBody>
      </p:sp>
      <p:sp>
        <p:nvSpPr>
          <p:cNvPr id="280594" name="WordArt 17"/>
          <p:cNvSpPr>
            <a:spLocks noChangeArrowheads="1" noChangeShapeType="1" noTextEdit="1"/>
          </p:cNvSpPr>
          <p:nvPr/>
        </p:nvSpPr>
        <p:spPr bwMode="auto">
          <a:xfrm>
            <a:off x="5334000" y="2590800"/>
            <a:ext cx="1295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(300-50,30)</a:t>
            </a:r>
          </a:p>
        </p:txBody>
      </p:sp>
    </p:spTree>
    <p:extLst>
      <p:ext uri="{BB962C8B-B14F-4D97-AF65-F5344CB8AC3E}">
        <p14:creationId xmlns:p14="http://schemas.microsoft.com/office/powerpoint/2010/main" val="812727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9F2635-3A3A-47E6-8033-24B12849B8CF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5562600" cy="50292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noFill();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stroke(255,0,0);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strokeWeight(5);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defRPr/>
            </a:pPr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strokeWeight()</a:t>
            </a:r>
            <a:r>
              <a:rPr lang="en-US" smtClean="0"/>
              <a:t> function changes the thickness of the outline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819400"/>
            <a:ext cx="24463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22106E-71E5-4DC2-8D77-48849F147DEA}" type="slidenum">
              <a:rPr lang="en-US" smtClean="0"/>
              <a:pPr/>
              <a:t>160</a:t>
            </a:fld>
            <a:endParaRPr lang="en-US" smtClean="0"/>
          </a:p>
        </p:txBody>
      </p:sp>
      <p:sp>
        <p:nvSpPr>
          <p:cNvPr id="905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Symmetrical reflections (mirrors)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800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800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size(</a:t>
            </a: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300</a:t>
            </a:r>
            <a:r>
              <a:rPr lang="en-US" sz="2800" b="1" smtClean="0">
                <a:latin typeface="Courier New" pitchFamily="49" charset="0"/>
              </a:rPr>
              <a:t>,300);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ellipse(mouseX,mouseY,10,10);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ellipse(</a:t>
            </a: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300-mouseX</a:t>
            </a:r>
            <a:r>
              <a:rPr lang="en-US" sz="2800" b="1" smtClean="0">
                <a:latin typeface="Courier New" pitchFamily="49" charset="0"/>
              </a:rPr>
              <a:t>,mouseY,10,10);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8160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447800"/>
            <a:ext cx="28860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0595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A63F0D-5C36-4CC6-9643-7F0446B769E4}" type="slidenum">
              <a:rPr lang="en-US" smtClean="0"/>
              <a:pPr/>
              <a:t>161</a:t>
            </a:fld>
            <a:endParaRPr lang="en-US" smtClean="0"/>
          </a:p>
        </p:txBody>
      </p:sp>
      <p:sp>
        <p:nvSpPr>
          <p:cNvPr id="342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The complete list of input functions and variables is in the API</a:t>
            </a:r>
          </a:p>
        </p:txBody>
      </p:sp>
      <p:pic>
        <p:nvPicPr>
          <p:cNvPr id="2662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76400"/>
            <a:ext cx="381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181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1E5753-4EDA-413A-B9EA-B57AF9BE9718}" type="slidenum">
              <a:rPr lang="en-US" smtClean="0"/>
              <a:pPr/>
              <a:t>162</a:t>
            </a:fld>
            <a:endParaRPr lang="en-US" smtClean="0"/>
          </a:p>
        </p:txBody>
      </p:sp>
      <p:sp>
        <p:nvSpPr>
          <p:cNvPr id="339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Painting only if mouse is </a:t>
            </a:r>
            <a:r>
              <a:rPr lang="en-US" smtClean="0">
                <a:solidFill>
                  <a:srgbClr val="FFFF00"/>
                </a:solidFill>
              </a:rPr>
              <a:t>dragged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</a:t>
            </a:r>
            <a:r>
              <a:rPr lang="en-US" sz="2800" b="1" dirty="0" err="1" smtClean="0">
                <a:solidFill>
                  <a:srgbClr val="FFFF00"/>
                </a:solidFill>
                <a:latin typeface="Courier New" pitchFamily="49" charset="0"/>
              </a:rPr>
              <a:t>mouseDragged</a:t>
            </a:r>
            <a:r>
              <a:rPr lang="en-US" sz="2800" b="1" dirty="0" smtClean="0"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ellipse(mouseX,mouseY,10,10);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920990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F40FFD-BA7D-42A4-98D1-592DF3495E48}" type="slidenum">
              <a:rPr lang="en-US" smtClean="0"/>
              <a:pPr/>
              <a:t>163</a:t>
            </a:fld>
            <a:endParaRPr lang="en-US" smtClean="0"/>
          </a:p>
        </p:txBody>
      </p:sp>
      <p:sp>
        <p:nvSpPr>
          <p:cNvPr id="903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More system variables:</a:t>
            </a:r>
            <a:br>
              <a:rPr lang="en-US" sz="4000" smtClean="0"/>
            </a:br>
            <a:r>
              <a:rPr lang="en-US" sz="4000" smtClean="0">
                <a:latin typeface="Courier New" pitchFamily="49" charset="0"/>
              </a:rPr>
              <a:t>pmouseX</a:t>
            </a:r>
            <a:r>
              <a:rPr lang="en-US" sz="4000" smtClean="0"/>
              <a:t> and </a:t>
            </a:r>
            <a:r>
              <a:rPr lang="en-US" sz="4000" smtClean="0">
                <a:latin typeface="Courier New" pitchFamily="49" charset="0"/>
              </a:rPr>
              <a:t>pmouseY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mouseX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b="1" dirty="0" err="1" smtClean="0">
                <a:latin typeface="Courier New" pitchFamily="49" charset="0"/>
              </a:rPr>
              <a:t>mouseY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dirty="0" smtClean="0"/>
              <a:t>hold the </a:t>
            </a:r>
            <a:r>
              <a:rPr lang="en-US" i="1" dirty="0" smtClean="0"/>
              <a:t>current</a:t>
            </a:r>
            <a:r>
              <a:rPr lang="en-US" dirty="0" smtClean="0"/>
              <a:t> position of the mouse</a:t>
            </a: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pmouseX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b="1" dirty="0" err="1" smtClean="0">
                <a:latin typeface="Courier New" pitchFamily="49" charset="0"/>
              </a:rPr>
              <a:t>pmouseY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dirty="0" smtClean="0"/>
              <a:t>hold the </a:t>
            </a:r>
            <a:r>
              <a:rPr lang="en-US" i="1" dirty="0" smtClean="0"/>
              <a:t>previous</a:t>
            </a:r>
            <a:r>
              <a:rPr lang="en-US" dirty="0" smtClean="0"/>
              <a:t> position of the mouse</a:t>
            </a:r>
            <a:endParaRPr lang="en-US" b="1" dirty="0" smtClean="0">
              <a:latin typeface="Courier New" pitchFamily="49" charset="0"/>
            </a:endParaRPr>
          </a:p>
          <a:p>
            <a:pPr eaLnBrk="1" hangingPunct="1">
              <a:defRPr/>
            </a:pPr>
            <a:endParaRPr lang="en-US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601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CEBF4EF-5B7B-4329-B324-C425FD7B18F5}" type="slidenum">
              <a:rPr lang="en-US" smtClean="0"/>
              <a:pPr/>
              <a:t>164</a:t>
            </a:fld>
            <a:endParaRPr lang="en-US" smtClean="0"/>
          </a:p>
        </p:txBody>
      </p:sp>
      <p:sp>
        <p:nvSpPr>
          <p:cNvPr id="904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drawing program</a:t>
            </a:r>
            <a:endParaRPr lang="en-US" smtClean="0">
              <a:latin typeface="Courier New" pitchFamily="49" charset="0"/>
            </a:endParaRP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fill(0,0,0,10);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err="1" smtClean="0">
                <a:latin typeface="Courier New" pitchFamily="49" charset="0"/>
              </a:rPr>
              <a:t>rect</a:t>
            </a:r>
            <a:r>
              <a:rPr lang="en-US" sz="2400" b="1" dirty="0" smtClean="0">
                <a:latin typeface="Courier New" pitchFamily="49" charset="0"/>
              </a:rPr>
              <a:t>(0,0,300,300);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</a:t>
            </a:r>
            <a:r>
              <a:rPr lang="en-US" sz="2400" b="1" dirty="0" err="1" smtClean="0">
                <a:latin typeface="Courier New" pitchFamily="49" charset="0"/>
              </a:rPr>
              <a:t>mouseDragged</a:t>
            </a:r>
            <a:r>
              <a:rPr lang="en-US" sz="2400" b="1" dirty="0" smtClean="0"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line(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</a:rPr>
              <a:t>mouseX</a:t>
            </a:r>
            <a:r>
              <a:rPr lang="en-US" sz="2400" b="1" dirty="0" err="1" smtClean="0">
                <a:latin typeface="Courier New" pitchFamily="49" charset="0"/>
              </a:rPr>
              <a:t>,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</a:rPr>
              <a:t>mouseY</a:t>
            </a:r>
            <a:r>
              <a:rPr lang="en-US" sz="2400" b="1" dirty="0" err="1" smtClean="0">
                <a:latin typeface="Courier New" pitchFamily="49" charset="0"/>
              </a:rPr>
              <a:t>,</a:t>
            </a:r>
            <a:r>
              <a:rPr lang="en-US" sz="2400" b="1" dirty="0" err="1" smtClean="0">
                <a:solidFill>
                  <a:srgbClr val="CC0000"/>
                </a:solidFill>
                <a:latin typeface="Courier New" pitchFamily="49" charset="0"/>
              </a:rPr>
              <a:t>pmouseX</a:t>
            </a:r>
            <a:r>
              <a:rPr lang="en-US" sz="2400" b="1" dirty="0" err="1" smtClean="0">
                <a:latin typeface="Courier New" pitchFamily="49" charset="0"/>
              </a:rPr>
              <a:t>,</a:t>
            </a:r>
            <a:r>
              <a:rPr lang="en-US" sz="2400" b="1" dirty="0" err="1" smtClean="0">
                <a:solidFill>
                  <a:srgbClr val="CC0000"/>
                </a:solidFill>
                <a:latin typeface="Courier New" pitchFamily="49" charset="0"/>
              </a:rPr>
              <a:t>pmouseY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652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340836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0039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E5A367-18D7-46ED-B2E9-72DE0B6C4DA3}" type="slidenum">
              <a:rPr lang="en-US" smtClean="0"/>
              <a:pPr/>
              <a:t>165</a:t>
            </a:fld>
            <a:endParaRPr lang="en-US" smtClean="0"/>
          </a:p>
        </p:txBody>
      </p:sp>
      <p:sp>
        <p:nvSpPr>
          <p:cNvPr id="342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Painting only if the</a:t>
            </a:r>
            <a:br>
              <a:rPr lang="en-US" sz="4000" smtClean="0"/>
            </a:br>
            <a:r>
              <a:rPr lang="en-US" sz="4000" i="1" smtClean="0">
                <a:solidFill>
                  <a:srgbClr val="FFFF00"/>
                </a:solidFill>
              </a:rPr>
              <a:t>right mouse button</a:t>
            </a:r>
            <a:r>
              <a:rPr lang="en-US" sz="4000" smtClean="0"/>
              <a:t> is clicked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</a:t>
            </a:r>
            <a:r>
              <a:rPr lang="en-US" sz="2800" b="1" dirty="0" err="1" smtClean="0">
                <a:latin typeface="Courier New" pitchFamily="49" charset="0"/>
              </a:rPr>
              <a:t>mousePressed</a:t>
            </a:r>
            <a:r>
              <a:rPr lang="en-US" sz="2800" b="1" dirty="0" smtClean="0"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</a:rPr>
              <a:t>if(</a:t>
            </a:r>
            <a:r>
              <a:rPr lang="en-US" sz="2800" b="1" dirty="0" err="1" smtClean="0">
                <a:solidFill>
                  <a:srgbClr val="FFFF00"/>
                </a:solidFill>
                <a:latin typeface="Courier New" pitchFamily="49" charset="0"/>
              </a:rPr>
              <a:t>mouseButton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</a:rPr>
              <a:t>==RIGHT</a:t>
            </a:r>
            <a:r>
              <a:rPr lang="en-US" sz="2800" b="1" dirty="0" smtClean="0">
                <a:latin typeface="Courier New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  ellipse(mouseX,mouseY,10,10);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25822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CA27EA-37E1-47C9-8412-AED786B428E9}" type="slidenum">
              <a:rPr lang="en-US" smtClean="0"/>
              <a:pPr/>
              <a:t>166</a:t>
            </a:fld>
            <a:endParaRPr lang="en-US" smtClean="0"/>
          </a:p>
        </p:txBody>
      </p:sp>
      <p:sp>
        <p:nvSpPr>
          <p:cNvPr id="80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boolean</a:t>
            </a:r>
            <a:r>
              <a:rPr lang="en-US" smtClean="0"/>
              <a:t> variables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boolean</a:t>
            </a:r>
            <a:r>
              <a:rPr lang="en-US" dirty="0" err="1" smtClean="0"/>
              <a:t>s</a:t>
            </a:r>
            <a:r>
              <a:rPr lang="en-US" dirty="0" smtClean="0"/>
              <a:t> are the smallest, simplest kind of "mailbox"</a:t>
            </a:r>
          </a:p>
          <a:p>
            <a:pPr eaLnBrk="1" hangingPunct="1">
              <a:defRPr/>
            </a:pPr>
            <a:r>
              <a:rPr lang="en-US" dirty="0" smtClean="0"/>
              <a:t>They can hold only one of two possible values: </a:t>
            </a:r>
            <a:r>
              <a:rPr lang="en-US" b="1" dirty="0" smtClean="0">
                <a:latin typeface="Courier New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dirty="0" smtClean="0">
                <a:latin typeface="Courier New" pitchFamily="49" charset="0"/>
              </a:rPr>
              <a:t>false</a:t>
            </a:r>
          </a:p>
          <a:p>
            <a:pPr eaLnBrk="1" hangingPunct="1">
              <a:defRPr/>
            </a:pPr>
            <a:r>
              <a:rPr lang="en-US" dirty="0" smtClean="0"/>
              <a:t>Examples: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boolean</a:t>
            </a:r>
            <a:r>
              <a:rPr lang="en-US" b="1" dirty="0" smtClean="0">
                <a:latin typeface="Courier New" pitchFamily="49" charset="0"/>
              </a:rPr>
              <a:t> zoom = 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true</a:t>
            </a:r>
            <a:r>
              <a:rPr lang="en-US" b="1" dirty="0" smtClean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boolean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</a:rPr>
              <a:t>cond</a:t>
            </a:r>
            <a:r>
              <a:rPr lang="en-US" b="1" dirty="0" smtClean="0">
                <a:latin typeface="Courier New" pitchFamily="49" charset="0"/>
              </a:rPr>
              <a:t> = 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3 &gt;= 3</a:t>
            </a:r>
            <a:r>
              <a:rPr lang="en-US" b="1" dirty="0" smtClean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boolean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</a:rPr>
              <a:t>isBig</a:t>
            </a:r>
            <a:r>
              <a:rPr lang="en-US" b="1" dirty="0" smtClean="0">
                <a:latin typeface="Courier New" pitchFamily="49" charset="0"/>
              </a:rPr>
              <a:t> = 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num &gt; 7</a:t>
            </a:r>
            <a:r>
              <a:rPr lang="en-US" b="1" dirty="0" smtClean="0">
                <a:latin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00295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404825-6F44-4D12-9489-3829F8322644}" type="slidenum">
              <a:rPr lang="en-US" smtClean="0"/>
              <a:pPr/>
              <a:t>167</a:t>
            </a:fld>
            <a:endParaRPr lang="en-US" smtClean="0"/>
          </a:p>
        </p:txBody>
      </p:sp>
      <p:sp>
        <p:nvSpPr>
          <p:cNvPr id="354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95400" y="228600"/>
            <a:ext cx="7162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Logical Operators</a:t>
            </a:r>
          </a:p>
        </p:txBody>
      </p:sp>
      <p:graphicFrame>
        <p:nvGraphicFramePr>
          <p:cNvPr id="8194" name="Object 3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5181600" y="1371600"/>
          <a:ext cx="314007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Bitmap Image" r:id="rId3" imgW="2553056" imgH="1057423" progId="PBrush">
                  <p:embed/>
                </p:oleObj>
              </mc:Choice>
              <mc:Fallback>
                <p:oleObj name="Bitmap Image" r:id="rId3" imgW="2553056" imgH="10574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9" t="9657" r="10001" b="13078"/>
                      <a:stretch>
                        <a:fillRect/>
                      </a:stretch>
                    </p:blipFill>
                    <p:spPr bwMode="auto">
                      <a:xfrm>
                        <a:off x="5181600" y="1371600"/>
                        <a:ext cx="3140075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1447800"/>
            <a:ext cx="8382000" cy="5181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Courier New" pitchFamily="49" charset="0"/>
              </a:rPr>
              <a:t>&amp;&amp;</a:t>
            </a:r>
            <a:r>
              <a:rPr lang="en-US" sz="2400" b="1" dirty="0" smtClean="0"/>
              <a:t>    </a:t>
            </a:r>
            <a:r>
              <a:rPr lang="en-US" sz="2400" dirty="0" smtClean="0"/>
              <a:t> 	//AND </a:t>
            </a:r>
          </a:p>
          <a:p>
            <a:pPr eaLnBrk="1" hangingPunct="1">
              <a:defRPr/>
            </a:pPr>
            <a:r>
              <a:rPr lang="en-US" sz="2400" b="1" dirty="0" smtClean="0">
                <a:latin typeface="Courier New" pitchFamily="49" charset="0"/>
              </a:rPr>
              <a:t>||	</a:t>
            </a:r>
            <a:r>
              <a:rPr lang="en-US" sz="2400" dirty="0" smtClean="0">
                <a:latin typeface="Courier New" pitchFamily="49" charset="0"/>
              </a:rPr>
              <a:t>	</a:t>
            </a:r>
            <a:r>
              <a:rPr lang="en-US" sz="2400" dirty="0" smtClean="0"/>
              <a:t>//OR</a:t>
            </a:r>
          </a:p>
          <a:p>
            <a:pPr eaLnBrk="1" hangingPunct="1">
              <a:defRPr/>
            </a:pPr>
            <a:r>
              <a:rPr lang="en-US" sz="2400" b="1" dirty="0" smtClean="0">
                <a:latin typeface="Courier New" pitchFamily="49" charset="0"/>
              </a:rPr>
              <a:t>!</a:t>
            </a:r>
            <a:r>
              <a:rPr lang="en-US" sz="2400" b="1" dirty="0" smtClean="0"/>
              <a:t> 	</a:t>
            </a:r>
            <a:r>
              <a:rPr lang="en-US" sz="2400" dirty="0" smtClean="0"/>
              <a:t>	//NOT</a:t>
            </a:r>
          </a:p>
          <a:p>
            <a:pPr eaLnBrk="1" hangingPunct="1">
              <a:defRPr/>
            </a:pPr>
            <a:r>
              <a:rPr lang="en-US" sz="2400" b="1" dirty="0" smtClean="0"/>
              <a:t>Used to combine multiple conditions ("tests")</a:t>
            </a:r>
          </a:p>
          <a:p>
            <a:pPr eaLnBrk="1" hangingPunct="1">
              <a:defRPr/>
            </a:pPr>
            <a:r>
              <a:rPr lang="en-US" sz="2400" b="1" dirty="0" smtClean="0"/>
              <a:t>Truth tables shown at right above</a:t>
            </a:r>
          </a:p>
          <a:p>
            <a:pPr eaLnBrk="1" hangingPunct="1">
              <a:defRPr/>
            </a:pPr>
            <a:r>
              <a:rPr lang="en-US" sz="2400" b="1" dirty="0" smtClean="0"/>
              <a:t>Examples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( 0 &lt;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nCount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) &amp;&amp; (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nCount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&lt;= 100 )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( 0 &lt;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nCount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) || (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nCount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&lt;= 100 )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(‘A’ &lt;=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cGrade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 &amp;&amp; (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cGrade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&lt;= ‘F’)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! (19 &gt;=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nAge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nAge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&gt;= 13)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19 &lt;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nAge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||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nAge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 13</a:t>
            </a:r>
          </a:p>
        </p:txBody>
      </p:sp>
    </p:spTree>
    <p:extLst>
      <p:ext uri="{BB962C8B-B14F-4D97-AF65-F5344CB8AC3E}">
        <p14:creationId xmlns:p14="http://schemas.microsoft.com/office/powerpoint/2010/main" val="26189325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BC72E4-E9F8-4D41-84E7-B22DF5F1714B}" type="slidenum">
              <a:rPr lang="en-US" smtClean="0"/>
              <a:pPr/>
              <a:t>168</a:t>
            </a:fld>
            <a:endParaRPr lang="en-US" smtClean="0"/>
          </a:p>
        </p:txBody>
      </p:sp>
      <p:sp>
        <p:nvSpPr>
          <p:cNvPr id="3594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Watch out for this error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>
                <a:latin typeface="Courier New" pitchFamily="49" charset="0"/>
              </a:rPr>
              <a:t>if(</a:t>
            </a:r>
            <a:r>
              <a:rPr lang="en-US" sz="3600" b="1" dirty="0" err="1">
                <a:latin typeface="Courier New" pitchFamily="49" charset="0"/>
              </a:rPr>
              <a:t>mousePressed</a:t>
            </a:r>
            <a:r>
              <a:rPr lang="en-US" sz="3600" b="1" dirty="0">
                <a:latin typeface="Courier New" pitchFamily="49" charset="0"/>
              </a:rPr>
              <a:t> == true</a:t>
            </a:r>
            <a:r>
              <a:rPr lang="en-US" sz="3600" b="1" dirty="0" smtClean="0">
                <a:latin typeface="Courier New" pitchFamily="49" charset="0"/>
              </a:rPr>
              <a:t>);</a:t>
            </a:r>
            <a:endParaRPr lang="en-US" sz="3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 smtClean="0">
                <a:latin typeface="Courier New" pitchFamily="49" charset="0"/>
              </a:rPr>
              <a:t>{</a:t>
            </a:r>
            <a:endParaRPr lang="en-US" sz="3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  ellipse</a:t>
            </a:r>
            <a:r>
              <a:rPr lang="en-US" b="1" dirty="0">
                <a:latin typeface="Courier New" pitchFamily="49" charset="0"/>
              </a:rPr>
              <a:t>(mouseX,mouseY,10,10);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12389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92DF958-3CA8-4769-AF91-6CA41E85B4F0}" type="slidenum">
              <a:rPr lang="en-US" smtClean="0"/>
              <a:pPr/>
              <a:t>169</a:t>
            </a:fld>
            <a:endParaRPr lang="en-US" smtClean="0"/>
          </a:p>
        </p:txBody>
      </p:sp>
      <p:sp>
        <p:nvSpPr>
          <p:cNvPr id="3604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There shouldn't be a semi-colon here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if(</a:t>
            </a:r>
            <a:r>
              <a:rPr lang="en-US" sz="4000" b="1" dirty="0" err="1">
                <a:latin typeface="Courier New" pitchFamily="49" charset="0"/>
              </a:rPr>
              <a:t>mousePressed</a:t>
            </a:r>
            <a:r>
              <a:rPr lang="en-US" sz="4000" b="1" dirty="0">
                <a:latin typeface="Courier New" pitchFamily="49" charset="0"/>
              </a:rPr>
              <a:t> == true);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>
                <a:latin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</a:rPr>
              <a:t>ellipse</a:t>
            </a:r>
            <a:r>
              <a:rPr lang="en-US" b="1" dirty="0">
                <a:latin typeface="Courier New" pitchFamily="49" charset="0"/>
              </a:rPr>
              <a:t>(mouseX,mouseY,10,10);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}</a:t>
            </a:r>
          </a:p>
        </p:txBody>
      </p:sp>
      <p:sp>
        <p:nvSpPr>
          <p:cNvPr id="274437" name="Oval 4"/>
          <p:cNvSpPr>
            <a:spLocks noChangeArrowheads="1"/>
          </p:cNvSpPr>
          <p:nvPr/>
        </p:nvSpPr>
        <p:spPr bwMode="auto">
          <a:xfrm>
            <a:off x="7696200" y="1600200"/>
            <a:ext cx="685800" cy="9144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92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0A25C71-0BA3-4B33-BB1A-1596BD86ECF6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921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Order is important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noFill();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stroke(255,0,0);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strokeWeight(5);</a:t>
            </a:r>
          </a:p>
          <a:p>
            <a:pPr marL="609600" indent="-609600" eaLnBrk="1" hangingPunct="1">
              <a:defRPr/>
            </a:pPr>
            <a:r>
              <a:rPr lang="en-US" smtClean="0"/>
              <a:t>Here changing the stroke and fill has no effect, because it's done </a:t>
            </a:r>
            <a:r>
              <a:rPr lang="en-US" i="1" smtClean="0"/>
              <a:t>after</a:t>
            </a:r>
            <a:r>
              <a:rPr lang="en-US" smtClean="0"/>
              <a:t> the ellipse had already been drawn</a:t>
            </a:r>
            <a:endParaRPr lang="en-US" i="1" smtClean="0"/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752600"/>
            <a:ext cx="2098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519A1E3-6365-4293-8C2A-B9444E4662B2}" type="slidenum">
              <a:rPr lang="en-US" smtClean="0"/>
              <a:pPr/>
              <a:t>170</a:t>
            </a:fld>
            <a:endParaRPr lang="en-US" smtClean="0"/>
          </a:p>
        </p:txBody>
      </p:sp>
      <p:sp>
        <p:nvSpPr>
          <p:cNvPr id="3614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There shouldn't be a semi-colon here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if(</a:t>
            </a:r>
            <a:r>
              <a:rPr lang="en-US" sz="4000" b="1" dirty="0" err="1">
                <a:latin typeface="Courier New" pitchFamily="49" charset="0"/>
              </a:rPr>
              <a:t>mousePressed</a:t>
            </a:r>
            <a:r>
              <a:rPr lang="en-US" sz="4000" b="1" dirty="0">
                <a:latin typeface="Courier New" pitchFamily="49" charset="0"/>
              </a:rPr>
              <a:t> == true);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>
                <a:latin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</a:rPr>
              <a:t>ellipse</a:t>
            </a:r>
            <a:r>
              <a:rPr lang="en-US" b="1" dirty="0">
                <a:latin typeface="Courier New" pitchFamily="49" charset="0"/>
              </a:rPr>
              <a:t>(mouseX,mouseY,10,10);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3600" dirty="0" smtClean="0"/>
              <a:t>Is </a:t>
            </a:r>
            <a:r>
              <a:rPr lang="en-US" sz="3600" i="1" dirty="0" smtClean="0"/>
              <a:t>If </a:t>
            </a:r>
            <a:r>
              <a:rPr lang="en-US" sz="3600" i="1" dirty="0" err="1" smtClean="0"/>
              <a:t>mousePressed</a:t>
            </a:r>
            <a:r>
              <a:rPr lang="en-US" sz="3600" i="1" dirty="0" smtClean="0"/>
              <a:t> is true </a:t>
            </a:r>
            <a:r>
              <a:rPr lang="en-US" sz="3600" dirty="0" smtClean="0"/>
              <a:t>a complete sentence?</a:t>
            </a:r>
          </a:p>
        </p:txBody>
      </p:sp>
      <p:sp>
        <p:nvSpPr>
          <p:cNvPr id="275461" name="Oval 4"/>
          <p:cNvSpPr>
            <a:spLocks noChangeArrowheads="1"/>
          </p:cNvSpPr>
          <p:nvPr/>
        </p:nvSpPr>
        <p:spPr bwMode="auto">
          <a:xfrm>
            <a:off x="7696200" y="1600200"/>
            <a:ext cx="685800" cy="9144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850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960D5B-2329-4DD8-A096-557C8905815F}" type="slidenum">
              <a:rPr lang="en-US" smtClean="0"/>
              <a:pPr/>
              <a:t>171</a:t>
            </a:fld>
            <a:endParaRPr lang="en-US" smtClean="0"/>
          </a:p>
        </p:txBody>
      </p:sp>
      <p:sp>
        <p:nvSpPr>
          <p:cNvPr id="3624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Now it's fixed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if(</a:t>
            </a:r>
            <a:r>
              <a:rPr lang="en-US" sz="4000" b="1" dirty="0" err="1">
                <a:latin typeface="Courier New" pitchFamily="49" charset="0"/>
              </a:rPr>
              <a:t>mousePressed</a:t>
            </a:r>
            <a:r>
              <a:rPr lang="en-US" sz="4000" b="1" dirty="0">
                <a:latin typeface="Courier New" pitchFamily="49" charset="0"/>
              </a:rPr>
              <a:t> == true</a:t>
            </a:r>
            <a:r>
              <a:rPr lang="en-US" sz="4000" b="1" dirty="0" smtClean="0">
                <a:latin typeface="Courier New" pitchFamily="49" charset="0"/>
              </a:rPr>
              <a:t>)</a:t>
            </a:r>
            <a:endParaRPr lang="en-US" sz="40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3600" b="1" dirty="0">
                <a:latin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</a:rPr>
              <a:t>ellipse</a:t>
            </a:r>
            <a:r>
              <a:rPr lang="en-US" b="1" dirty="0">
                <a:latin typeface="Courier New" pitchFamily="49" charset="0"/>
              </a:rPr>
              <a:t>(mouseX,mouseY,10,10);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4000" b="1" dirty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3600" dirty="0" smtClean="0"/>
              <a:t>No, the complete sentence is </a:t>
            </a:r>
            <a:r>
              <a:rPr lang="en-US" sz="3600" i="1" dirty="0" smtClean="0"/>
              <a:t>If </a:t>
            </a:r>
            <a:r>
              <a:rPr lang="en-US" sz="3600" i="1" dirty="0" err="1" smtClean="0"/>
              <a:t>mousePressed</a:t>
            </a:r>
            <a:r>
              <a:rPr lang="en-US" sz="3600" i="1" dirty="0" smtClean="0"/>
              <a:t> is true draw an ellipse at the position of the mouse.</a:t>
            </a:r>
          </a:p>
        </p:txBody>
      </p:sp>
    </p:spTree>
    <p:extLst>
      <p:ext uri="{BB962C8B-B14F-4D97-AF65-F5344CB8AC3E}">
        <p14:creationId xmlns:p14="http://schemas.microsoft.com/office/powerpoint/2010/main" val="32296869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C6D51EC-7C25-4A44-8471-CB9D9225E26F}" type="slidenum">
              <a:rPr lang="en-US" smtClean="0"/>
              <a:pPr/>
              <a:t>172</a:t>
            </a:fld>
            <a:endParaRPr lang="en-US" smtClean="0"/>
          </a:p>
        </p:txBody>
      </p:sp>
      <p:sp>
        <p:nvSpPr>
          <p:cNvPr id="3143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Random numbers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686800" cy="6019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random()</a:t>
            </a:r>
            <a:r>
              <a:rPr lang="en-US" smtClean="0"/>
              <a:t> function has two versions:</a:t>
            </a:r>
          </a:p>
          <a:p>
            <a:pPr eaLnBrk="1" hangingPunct="1">
              <a:defRPr/>
            </a:pPr>
            <a:r>
              <a:rPr lang="en-US" smtClean="0"/>
              <a:t> </a:t>
            </a:r>
            <a:r>
              <a:rPr lang="en-US" b="1" smtClean="0">
                <a:latin typeface="Courier New" pitchFamily="49" charset="0"/>
              </a:rPr>
              <a:t>random(5)</a:t>
            </a:r>
            <a:r>
              <a:rPr lang="en-US" smtClean="0"/>
              <a:t> returns a decimal value between 0 and </a:t>
            </a:r>
            <a:r>
              <a:rPr lang="en-US" i="1" smtClean="0"/>
              <a:t>up to but not including</a:t>
            </a:r>
            <a:r>
              <a:rPr lang="en-US" smtClean="0"/>
              <a:t> 5.0 </a:t>
            </a:r>
          </a:p>
          <a:p>
            <a:pPr eaLnBrk="1" hangingPunct="1">
              <a:defRPr/>
            </a:pPr>
            <a:r>
              <a:rPr lang="en-US" smtClean="0"/>
              <a:t> </a:t>
            </a:r>
            <a:r>
              <a:rPr lang="en-US" b="1" smtClean="0">
                <a:latin typeface="Courier New" pitchFamily="49" charset="0"/>
              </a:rPr>
              <a:t>random(-5, 10.2)</a:t>
            </a:r>
            <a:r>
              <a:rPr lang="en-US" smtClean="0"/>
              <a:t> returns a decimal value between -5.0 and </a:t>
            </a:r>
            <a:r>
              <a:rPr lang="en-US" i="1" smtClean="0"/>
              <a:t>up to but not including</a:t>
            </a:r>
            <a:r>
              <a:rPr lang="en-US" smtClean="0"/>
              <a:t> 10.2. </a:t>
            </a:r>
          </a:p>
          <a:p>
            <a:pPr eaLnBrk="1" hangingPunct="1">
              <a:defRPr/>
            </a:pPr>
            <a:r>
              <a:rPr lang="en-US" smtClean="0"/>
              <a:t>To drop the decimal part of a random number, use the </a:t>
            </a: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int()</a:t>
            </a:r>
            <a:r>
              <a:rPr lang="en-US" smtClean="0"/>
              <a:t> function.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randNum = </a:t>
            </a: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int(</a:t>
            </a:r>
            <a:r>
              <a:rPr lang="en-US" b="1" smtClean="0">
                <a:latin typeface="Courier New" pitchFamily="49" charset="0"/>
              </a:rPr>
              <a:t>random(6)</a:t>
            </a: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)</a:t>
            </a:r>
            <a:r>
              <a:rPr lang="en-US" b="1" smtClean="0">
                <a:latin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 smtClean="0">
                <a:latin typeface="Courier New" pitchFamily="49" charset="0"/>
              </a:rPr>
              <a:t>randNum</a:t>
            </a:r>
            <a:r>
              <a:rPr lang="en-US" b="1" smtClean="0"/>
              <a:t> </a:t>
            </a:r>
            <a:r>
              <a:rPr lang="en-US" smtClean="0"/>
              <a:t>now holds an integer from 0 </a:t>
            </a:r>
            <a:r>
              <a:rPr lang="en-US" i="1" smtClean="0"/>
              <a:t>up to but not including</a:t>
            </a:r>
            <a:r>
              <a:rPr lang="en-US" smtClean="0"/>
              <a:t> 6: </a:t>
            </a:r>
            <a:r>
              <a:rPr lang="en-US" b="1" smtClean="0"/>
              <a:t>{0,1,2,3,4,5}</a:t>
            </a:r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7143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B558FA-649C-4A16-9F97-12D3F75D640A}" type="slidenum">
              <a:rPr lang="en-US" smtClean="0"/>
              <a:pPr/>
              <a:t>173</a:t>
            </a:fld>
            <a:endParaRPr lang="en-US" smtClean="0"/>
          </a:p>
        </p:txBody>
      </p:sp>
      <p:sp>
        <p:nvSpPr>
          <p:cNvPr id="3737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smtClean="0"/>
              <a:t>What numbers would be possible?</a:t>
            </a:r>
          </a:p>
        </p:txBody>
      </p:sp>
    </p:spTree>
    <p:extLst>
      <p:ext uri="{BB962C8B-B14F-4D97-AF65-F5344CB8AC3E}">
        <p14:creationId xmlns:p14="http://schemas.microsoft.com/office/powerpoint/2010/main" val="41416393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1C8B0BD-885B-4E75-A97B-BDC496FEDCB8}" type="slidenum">
              <a:rPr lang="en-US" smtClean="0"/>
              <a:pPr/>
              <a:t>174</a:t>
            </a:fld>
            <a:endParaRPr lang="en-US" smtClean="0"/>
          </a:p>
        </p:txBody>
      </p:sp>
      <p:sp>
        <p:nvSpPr>
          <p:cNvPr id="3747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smtClean="0"/>
              <a:t>What numbers would be possible?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{1,2,3,4,5,6}</a:t>
            </a:r>
          </a:p>
        </p:txBody>
      </p:sp>
    </p:spTree>
    <p:extLst>
      <p:ext uri="{BB962C8B-B14F-4D97-AF65-F5344CB8AC3E}">
        <p14:creationId xmlns:p14="http://schemas.microsoft.com/office/powerpoint/2010/main" val="572584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7DA1734-A2F8-44D9-B22A-B480354A14F2}" type="slidenum">
              <a:rPr lang="en-US" smtClean="0"/>
              <a:pPr/>
              <a:t>175</a:t>
            </a:fld>
            <a:endParaRPr lang="en-US" smtClean="0"/>
          </a:p>
        </p:txBody>
      </p:sp>
      <p:sp>
        <p:nvSpPr>
          <p:cNvPr id="3758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smtClean="0"/>
              <a:t>What numbers would be possible?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{1,2,3,4,5,6}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int roll = </a:t>
            </a: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??</a:t>
            </a:r>
            <a:endParaRPr lang="en-US" sz="4000" b="1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545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7BD23A-ABC9-45BB-A78B-ED320DFBD1CE}" type="slidenum">
              <a:rPr lang="en-US" smtClean="0"/>
              <a:pPr/>
              <a:t>176</a:t>
            </a:fld>
            <a:endParaRPr lang="en-US" smtClean="0"/>
          </a:p>
        </p:txBody>
      </p:sp>
      <p:sp>
        <p:nvSpPr>
          <p:cNvPr id="3768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dirty="0" smtClean="0"/>
              <a:t>What numbers would be possible?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{1,2,3,4,5,6}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dirty="0" err="1" smtClean="0">
                <a:latin typeface="Courier New" pitchFamily="49" charset="0"/>
              </a:rPr>
              <a:t>int</a:t>
            </a:r>
            <a:r>
              <a:rPr lang="en-US" sz="4000" b="1" dirty="0" smtClean="0">
                <a:latin typeface="Courier New" pitchFamily="49" charset="0"/>
              </a:rPr>
              <a:t> roll =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4000" b="1" dirty="0" smtClean="0">
                <a:latin typeface="Courier New" pitchFamily="49" charset="0"/>
              </a:rPr>
              <a:t>random(</a:t>
            </a: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?,?</a:t>
            </a:r>
            <a:r>
              <a:rPr lang="en-US" sz="4000" b="1" dirty="0" smtClean="0">
                <a:latin typeface="Courier New" pitchFamily="49" charset="0"/>
              </a:rPr>
              <a:t>)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4000" b="1" dirty="0" smtClean="0">
                <a:latin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53253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A3B757-F1A8-4A99-9A5D-26C4FC50AC67}" type="slidenum">
              <a:rPr lang="en-US" smtClean="0"/>
              <a:pPr/>
              <a:t>177</a:t>
            </a:fld>
            <a:endParaRPr lang="en-US" smtClean="0"/>
          </a:p>
        </p:txBody>
      </p:sp>
      <p:sp>
        <p:nvSpPr>
          <p:cNvPr id="3778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dirty="0" smtClean="0"/>
              <a:t>What numbers would be possible?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{1,2,3,4,5,6}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4000" b="1" i="1" dirty="0" smtClean="0">
              <a:solidFill>
                <a:srgbClr val="FFFF00"/>
              </a:solidFill>
              <a:latin typeface="Courier New" pitchFamily="49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dirty="0" err="1" smtClean="0">
                <a:latin typeface="Courier New" pitchFamily="49" charset="0"/>
              </a:rPr>
              <a:t>int</a:t>
            </a:r>
            <a:r>
              <a:rPr lang="en-US" sz="4000" b="1" dirty="0" smtClean="0">
                <a:latin typeface="Courier New" pitchFamily="49" charset="0"/>
              </a:rPr>
              <a:t> roll =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4000" b="1" dirty="0" smtClean="0">
                <a:latin typeface="Courier New" pitchFamily="49" charset="0"/>
              </a:rPr>
              <a:t>random(</a:t>
            </a: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?,?</a:t>
            </a:r>
            <a:r>
              <a:rPr lang="en-US" sz="4000" b="1" dirty="0" smtClean="0">
                <a:latin typeface="Courier New" pitchFamily="49" charset="0"/>
              </a:rPr>
              <a:t>)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4000" b="1" dirty="0" smtClean="0">
                <a:latin typeface="Courier New" pitchFamily="49" charset="0"/>
              </a:rPr>
              <a:t>;</a:t>
            </a:r>
          </a:p>
        </p:txBody>
      </p:sp>
      <p:sp>
        <p:nvSpPr>
          <p:cNvPr id="291845" name="Line 4"/>
          <p:cNvSpPr>
            <a:spLocks noChangeShapeType="1"/>
          </p:cNvSpPr>
          <p:nvPr/>
        </p:nvSpPr>
        <p:spPr bwMode="auto">
          <a:xfrm>
            <a:off x="609600" y="3962400"/>
            <a:ext cx="6096000" cy="9906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1846" name="Line 5"/>
          <p:cNvSpPr>
            <a:spLocks noChangeShapeType="1"/>
          </p:cNvSpPr>
          <p:nvPr/>
        </p:nvSpPr>
        <p:spPr bwMode="auto">
          <a:xfrm>
            <a:off x="3810000" y="3810000"/>
            <a:ext cx="3581400" cy="10668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1847" name="WordArt 6"/>
          <p:cNvSpPr>
            <a:spLocks noChangeArrowheads="1" noChangeShapeType="1" noTextEdit="1"/>
          </p:cNvSpPr>
          <p:nvPr/>
        </p:nvSpPr>
        <p:spPr bwMode="auto">
          <a:xfrm>
            <a:off x="6248400" y="3886200"/>
            <a:ext cx="457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481323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2EAA99B-EAFB-4C54-B82C-CBE72B59944A}" type="slidenum">
              <a:rPr lang="en-US" smtClean="0"/>
              <a:pPr/>
              <a:t>178</a:t>
            </a:fld>
            <a:endParaRPr lang="en-US" smtClean="0"/>
          </a:p>
        </p:txBody>
      </p:sp>
      <p:sp>
        <p:nvSpPr>
          <p:cNvPr id="3788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dice example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Let's say I wanted to make an applet that simulated rolling a single six sided die</a:t>
            </a:r>
          </a:p>
          <a:p>
            <a:pPr eaLnBrk="1" hangingPunct="1">
              <a:defRPr/>
            </a:pPr>
            <a:r>
              <a:rPr lang="en-US" dirty="0" smtClean="0"/>
              <a:t>What numbers would be possible?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{1,2,3,4,5,6}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4000" b="1" i="1" dirty="0" smtClean="0">
              <a:solidFill>
                <a:srgbClr val="FFFF00"/>
              </a:solidFill>
              <a:latin typeface="Courier New" pitchFamily="49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dirty="0" err="1" smtClean="0">
                <a:latin typeface="Courier New" pitchFamily="49" charset="0"/>
              </a:rPr>
              <a:t>int</a:t>
            </a:r>
            <a:r>
              <a:rPr lang="en-US" sz="4000" b="1" dirty="0" smtClean="0">
                <a:latin typeface="Courier New" pitchFamily="49" charset="0"/>
              </a:rPr>
              <a:t> roll =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4000" b="1" dirty="0" smtClean="0">
                <a:latin typeface="Courier New" pitchFamily="49" charset="0"/>
              </a:rPr>
              <a:t>random(</a:t>
            </a:r>
            <a:r>
              <a:rPr lang="en-US" sz="5400" b="1" dirty="0" smtClean="0">
                <a:solidFill>
                  <a:srgbClr val="FFFF00"/>
                </a:solidFill>
                <a:latin typeface="Courier New" pitchFamily="49" charset="0"/>
              </a:rPr>
              <a:t>1</a:t>
            </a:r>
            <a:r>
              <a:rPr lang="en-US" sz="4000" b="1" i="1" dirty="0" smtClean="0">
                <a:solidFill>
                  <a:srgbClr val="FFFF00"/>
                </a:solidFill>
                <a:latin typeface="Courier New" pitchFamily="49" charset="0"/>
              </a:rPr>
              <a:t>,</a:t>
            </a:r>
            <a:r>
              <a:rPr lang="en-US" sz="5400" b="1" dirty="0" smtClean="0">
                <a:solidFill>
                  <a:srgbClr val="FFFF00"/>
                </a:solidFill>
                <a:latin typeface="Courier New" pitchFamily="49" charset="0"/>
              </a:rPr>
              <a:t>7</a:t>
            </a:r>
            <a:r>
              <a:rPr lang="en-US" sz="4000" b="1" dirty="0" smtClean="0">
                <a:latin typeface="Courier New" pitchFamily="49" charset="0"/>
              </a:rPr>
              <a:t>)</a:t>
            </a:r>
            <a:r>
              <a:rPr lang="en-US" sz="4000" b="1" dirty="0" smtClean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4000" b="1" dirty="0" smtClean="0">
                <a:latin typeface="Courier New" pitchFamily="49" charset="0"/>
              </a:rPr>
              <a:t>;</a:t>
            </a:r>
          </a:p>
        </p:txBody>
      </p:sp>
      <p:sp>
        <p:nvSpPr>
          <p:cNvPr id="292869" name="Line 4"/>
          <p:cNvSpPr>
            <a:spLocks noChangeShapeType="1"/>
          </p:cNvSpPr>
          <p:nvPr/>
        </p:nvSpPr>
        <p:spPr bwMode="auto">
          <a:xfrm>
            <a:off x="609600" y="3962400"/>
            <a:ext cx="6096000" cy="9906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2870" name="Line 5"/>
          <p:cNvSpPr>
            <a:spLocks noChangeShapeType="1"/>
          </p:cNvSpPr>
          <p:nvPr/>
        </p:nvSpPr>
        <p:spPr bwMode="auto">
          <a:xfrm>
            <a:off x="3810000" y="3810000"/>
            <a:ext cx="3581400" cy="10668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2871" name="WordArt 6"/>
          <p:cNvSpPr>
            <a:spLocks noChangeArrowheads="1" noChangeShapeType="1" noTextEdit="1"/>
          </p:cNvSpPr>
          <p:nvPr/>
        </p:nvSpPr>
        <p:spPr bwMode="auto">
          <a:xfrm>
            <a:off x="6248400" y="3886200"/>
            <a:ext cx="457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1104004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6263172-FAE3-49FE-9411-B7AB50CD75BE}" type="slidenum">
              <a:rPr lang="en-US" smtClean="0"/>
              <a:pPr/>
              <a:t>179</a:t>
            </a:fld>
            <a:endParaRPr lang="en-US" smtClean="0"/>
          </a:p>
        </p:txBody>
      </p:sp>
      <p:sp>
        <p:nvSpPr>
          <p:cNvPr id="3819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bug with negative arguments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What arguments would you use to get this range?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{-3,-2,-1,0,1,2,3}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4000" b="1" i="1" smtClean="0">
              <a:solidFill>
                <a:srgbClr val="FFFF00"/>
              </a:solidFill>
              <a:latin typeface="Courier New" pitchFamily="49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int roll = int(random(</a:t>
            </a:r>
            <a:r>
              <a:rPr lang="en-US" sz="5400" b="1" smtClean="0">
                <a:solidFill>
                  <a:srgbClr val="CC0000"/>
                </a:solidFill>
                <a:latin typeface="Courier New" pitchFamily="49" charset="0"/>
              </a:rPr>
              <a:t>?</a:t>
            </a: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,</a:t>
            </a:r>
            <a:r>
              <a:rPr lang="en-US" sz="5400" b="1" smtClean="0">
                <a:solidFill>
                  <a:srgbClr val="CC0000"/>
                </a:solidFill>
                <a:latin typeface="Courier New" pitchFamily="49" charset="0"/>
              </a:rPr>
              <a:t>?</a:t>
            </a:r>
            <a:r>
              <a:rPr lang="en-US" sz="4000" b="1" smtClean="0">
                <a:latin typeface="Courier New" pitchFamily="49" charset="0"/>
              </a:rPr>
              <a:t>));</a:t>
            </a:r>
          </a:p>
        </p:txBody>
      </p:sp>
      <p:sp>
        <p:nvSpPr>
          <p:cNvPr id="293893" name="Line 4"/>
          <p:cNvSpPr>
            <a:spLocks noChangeShapeType="1"/>
          </p:cNvSpPr>
          <p:nvPr/>
        </p:nvSpPr>
        <p:spPr bwMode="auto">
          <a:xfrm>
            <a:off x="990600" y="2819400"/>
            <a:ext cx="5638800" cy="9906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3894" name="Line 5"/>
          <p:cNvSpPr>
            <a:spLocks noChangeShapeType="1"/>
          </p:cNvSpPr>
          <p:nvPr/>
        </p:nvSpPr>
        <p:spPr bwMode="auto">
          <a:xfrm>
            <a:off x="5105400" y="2819400"/>
            <a:ext cx="2362200" cy="10668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672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B507ABA-0C74-4B65-9968-DC4A8D9F82A9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260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Java is very picky about names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You may get this error message:</a:t>
            </a:r>
            <a:endParaRPr lang="en-US" b="1" i="1" smtClean="0"/>
          </a:p>
        </p:txBody>
      </p:sp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20938"/>
            <a:ext cx="75438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B833BF-4ECB-4DFA-B7E8-7B47DC3D0D98}" type="slidenum">
              <a:rPr lang="en-US" smtClean="0"/>
              <a:pPr/>
              <a:t>180</a:t>
            </a:fld>
            <a:endParaRPr lang="en-US" smtClean="0"/>
          </a:p>
        </p:txBody>
      </p:sp>
      <p:sp>
        <p:nvSpPr>
          <p:cNvPr id="3829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bug with negative arguments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For some reason the low limit is one less.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{-3,-2,-1,0,1,2,3}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4000" b="1" i="1" smtClean="0">
              <a:solidFill>
                <a:srgbClr val="FFFF00"/>
              </a:solidFill>
              <a:latin typeface="Courier New" pitchFamily="49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int roll =int(random(</a:t>
            </a:r>
            <a:r>
              <a:rPr lang="en-US" sz="5400" b="1" smtClean="0">
                <a:solidFill>
                  <a:srgbClr val="CC0000"/>
                </a:solidFill>
                <a:latin typeface="Courier New" pitchFamily="49" charset="0"/>
              </a:rPr>
              <a:t>-4</a:t>
            </a:r>
            <a:r>
              <a:rPr lang="en-US" sz="4000" b="1" i="1" smtClean="0">
                <a:solidFill>
                  <a:srgbClr val="FFFF00"/>
                </a:solidFill>
                <a:latin typeface="Courier New" pitchFamily="49" charset="0"/>
              </a:rPr>
              <a:t>,</a:t>
            </a:r>
            <a:r>
              <a:rPr lang="en-US" sz="5400" b="1" smtClean="0">
                <a:solidFill>
                  <a:srgbClr val="CC0000"/>
                </a:solidFill>
                <a:latin typeface="Courier New" pitchFamily="49" charset="0"/>
              </a:rPr>
              <a:t>4</a:t>
            </a:r>
            <a:r>
              <a:rPr lang="en-US" sz="4000" b="1" smtClean="0">
                <a:latin typeface="Courier New" pitchFamily="49" charset="0"/>
              </a:rPr>
              <a:t>));</a:t>
            </a:r>
          </a:p>
        </p:txBody>
      </p:sp>
      <p:sp>
        <p:nvSpPr>
          <p:cNvPr id="294917" name="Line 4"/>
          <p:cNvSpPr>
            <a:spLocks noChangeShapeType="1"/>
          </p:cNvSpPr>
          <p:nvPr/>
        </p:nvSpPr>
        <p:spPr bwMode="auto">
          <a:xfrm>
            <a:off x="990600" y="2819400"/>
            <a:ext cx="5638800" cy="9906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4918" name="Line 5"/>
          <p:cNvSpPr>
            <a:spLocks noChangeShapeType="1"/>
          </p:cNvSpPr>
          <p:nvPr/>
        </p:nvSpPr>
        <p:spPr bwMode="auto">
          <a:xfrm>
            <a:off x="5105400" y="2819400"/>
            <a:ext cx="2362200" cy="10668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4919" name="WordArt 6"/>
          <p:cNvSpPr>
            <a:spLocks noChangeArrowheads="1" noChangeShapeType="1" noTextEdit="1"/>
          </p:cNvSpPr>
          <p:nvPr/>
        </p:nvSpPr>
        <p:spPr bwMode="auto">
          <a:xfrm>
            <a:off x="6858000" y="2667000"/>
            <a:ext cx="457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+1</a:t>
            </a:r>
          </a:p>
        </p:txBody>
      </p:sp>
      <p:sp>
        <p:nvSpPr>
          <p:cNvPr id="294920" name="WordArt 7"/>
          <p:cNvSpPr>
            <a:spLocks noChangeArrowheads="1" noChangeShapeType="1" noTextEdit="1"/>
          </p:cNvSpPr>
          <p:nvPr/>
        </p:nvSpPr>
        <p:spPr bwMode="auto">
          <a:xfrm>
            <a:off x="5715000" y="3429000"/>
            <a:ext cx="457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9870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1E4A0F-6670-468E-AF48-61C9AF34EDFD}" type="slidenum">
              <a:rPr lang="en-US" smtClean="0"/>
              <a:pPr/>
              <a:t>181</a:t>
            </a:fld>
            <a:endParaRPr lang="en-US" smtClean="0"/>
          </a:p>
        </p:txBody>
      </p:sp>
      <p:sp>
        <p:nvSpPr>
          <p:cNvPr id="3665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Random Walk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position or state of an object changes unpredictably (by a </a:t>
            </a:r>
            <a:r>
              <a:rPr lang="en-US" b="1" dirty="0" smtClean="0">
                <a:latin typeface="Courier New" pitchFamily="49" charset="0"/>
              </a:rPr>
              <a:t>random</a:t>
            </a:r>
            <a:r>
              <a:rPr lang="en-US" dirty="0" smtClean="0"/>
              <a:t> amount) over time</a:t>
            </a:r>
          </a:p>
          <a:p>
            <a:pPr eaLnBrk="1" hangingPunct="1">
              <a:defRPr/>
            </a:pPr>
            <a:r>
              <a:rPr lang="en-US" dirty="0" smtClean="0"/>
              <a:t>Software uses random walks to model many "real life" things including:</a:t>
            </a:r>
          </a:p>
          <a:p>
            <a:pPr lvl="1" eaLnBrk="1" hangingPunct="1">
              <a:defRPr/>
            </a:pPr>
            <a:r>
              <a:rPr lang="en-US" sz="3200" dirty="0" smtClean="0"/>
              <a:t>Weather</a:t>
            </a:r>
          </a:p>
          <a:p>
            <a:pPr lvl="1" eaLnBrk="1" hangingPunct="1">
              <a:defRPr/>
            </a:pPr>
            <a:r>
              <a:rPr lang="en-US" sz="3200" dirty="0" smtClean="0"/>
              <a:t>Stock Prices</a:t>
            </a:r>
          </a:p>
          <a:p>
            <a:pPr lvl="1" eaLnBrk="1" hangingPunct="1">
              <a:defRPr/>
            </a:pPr>
            <a:r>
              <a:rPr lang="en-US" sz="3200" dirty="0" smtClean="0"/>
              <a:t>Load on a web server</a:t>
            </a:r>
          </a:p>
          <a:p>
            <a:pPr lvl="1" eaLnBrk="1" hangingPunct="1">
              <a:defRPr/>
            </a:pPr>
            <a:r>
              <a:rPr lang="en-US" sz="3200" dirty="0" smtClean="0"/>
              <a:t>Chemistry (gas particles)</a:t>
            </a:r>
          </a:p>
          <a:p>
            <a:pPr lvl="1" eaLnBrk="1" hangingPunct="1">
              <a:defRPr/>
            </a:pPr>
            <a:r>
              <a:rPr lang="en-US" sz="3200" dirty="0" smtClean="0"/>
              <a:t>Biology (food foraging)</a:t>
            </a:r>
          </a:p>
        </p:txBody>
      </p:sp>
    </p:spTree>
    <p:extLst>
      <p:ext uri="{BB962C8B-B14F-4D97-AF65-F5344CB8AC3E}">
        <p14:creationId xmlns:p14="http://schemas.microsoft.com/office/powerpoint/2010/main" val="39524473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DBDE65-9BD6-4B54-88A1-2B1A2C142FCF}" type="slidenum">
              <a:rPr lang="en-US" smtClean="0"/>
              <a:pPr/>
              <a:t>182</a:t>
            </a:fld>
            <a:endParaRPr lang="en-US" smtClean="0"/>
          </a:p>
        </p:txBody>
      </p:sp>
      <p:sp>
        <p:nvSpPr>
          <p:cNvPr id="3809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More Random Walk examples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mtClean="0"/>
              <a:t>http://www.mit.edu/~kardar/teaching/projects/chemotaxis(AndreaSchmidt)/random.htm</a:t>
            </a:r>
          </a:p>
        </p:txBody>
      </p:sp>
      <p:pic>
        <p:nvPicPr>
          <p:cNvPr id="296965" name="Picture 8" descr="rand_2D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743200"/>
            <a:ext cx="49720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2137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7A8CE5B-AE27-4459-A1F7-D60130E7B7B6}" type="slidenum">
              <a:rPr lang="en-US" smtClean="0"/>
              <a:pPr/>
              <a:t>183</a:t>
            </a:fld>
            <a:endParaRPr lang="en-US" smtClean="0"/>
          </a:p>
        </p:txBody>
      </p:sp>
      <p:grpSp>
        <p:nvGrpSpPr>
          <p:cNvPr id="297987" name="Group 2"/>
          <p:cNvGrpSpPr>
            <a:grpSpLocks/>
          </p:cNvGrpSpPr>
          <p:nvPr/>
        </p:nvGrpSpPr>
        <p:grpSpPr bwMode="auto">
          <a:xfrm>
            <a:off x="381000" y="304800"/>
            <a:ext cx="7620000" cy="5410200"/>
            <a:chOff x="432" y="576"/>
            <a:chExt cx="4800" cy="3408"/>
          </a:xfrm>
        </p:grpSpPr>
        <p:sp>
          <p:nvSpPr>
            <p:cNvPr id="297989" name="Line 3"/>
            <p:cNvSpPr>
              <a:spLocks noChangeShapeType="1"/>
            </p:cNvSpPr>
            <p:nvPr/>
          </p:nvSpPr>
          <p:spPr bwMode="auto">
            <a:xfrm flipV="1">
              <a:off x="672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0" name="Line 4"/>
            <p:cNvSpPr>
              <a:spLocks noChangeShapeType="1"/>
            </p:cNvSpPr>
            <p:nvPr/>
          </p:nvSpPr>
          <p:spPr bwMode="auto">
            <a:xfrm flipV="1">
              <a:off x="960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1" name="Line 5"/>
            <p:cNvSpPr>
              <a:spLocks noChangeShapeType="1"/>
            </p:cNvSpPr>
            <p:nvPr/>
          </p:nvSpPr>
          <p:spPr bwMode="auto">
            <a:xfrm flipV="1">
              <a:off x="1248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2" name="Line 6"/>
            <p:cNvSpPr>
              <a:spLocks noChangeShapeType="1"/>
            </p:cNvSpPr>
            <p:nvPr/>
          </p:nvSpPr>
          <p:spPr bwMode="auto">
            <a:xfrm flipV="1">
              <a:off x="1536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3" name="Line 7"/>
            <p:cNvSpPr>
              <a:spLocks noChangeShapeType="1"/>
            </p:cNvSpPr>
            <p:nvPr/>
          </p:nvSpPr>
          <p:spPr bwMode="auto">
            <a:xfrm flipV="1">
              <a:off x="1824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4" name="Line 8"/>
            <p:cNvSpPr>
              <a:spLocks noChangeShapeType="1"/>
            </p:cNvSpPr>
            <p:nvPr/>
          </p:nvSpPr>
          <p:spPr bwMode="auto">
            <a:xfrm flipV="1">
              <a:off x="2112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5" name="Line 9"/>
            <p:cNvSpPr>
              <a:spLocks noChangeShapeType="1"/>
            </p:cNvSpPr>
            <p:nvPr/>
          </p:nvSpPr>
          <p:spPr bwMode="auto">
            <a:xfrm flipV="1">
              <a:off x="2400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6" name="Line 10"/>
            <p:cNvSpPr>
              <a:spLocks noChangeShapeType="1"/>
            </p:cNvSpPr>
            <p:nvPr/>
          </p:nvSpPr>
          <p:spPr bwMode="auto">
            <a:xfrm flipV="1">
              <a:off x="2688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7" name="Line 11"/>
            <p:cNvSpPr>
              <a:spLocks noChangeShapeType="1"/>
            </p:cNvSpPr>
            <p:nvPr/>
          </p:nvSpPr>
          <p:spPr bwMode="auto">
            <a:xfrm flipV="1">
              <a:off x="2976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8" name="Line 12"/>
            <p:cNvSpPr>
              <a:spLocks noChangeShapeType="1"/>
            </p:cNvSpPr>
            <p:nvPr/>
          </p:nvSpPr>
          <p:spPr bwMode="auto">
            <a:xfrm flipV="1">
              <a:off x="3264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9" name="Line 13"/>
            <p:cNvSpPr>
              <a:spLocks noChangeShapeType="1"/>
            </p:cNvSpPr>
            <p:nvPr/>
          </p:nvSpPr>
          <p:spPr bwMode="auto">
            <a:xfrm flipV="1">
              <a:off x="3552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0" name="Line 14"/>
            <p:cNvSpPr>
              <a:spLocks noChangeShapeType="1"/>
            </p:cNvSpPr>
            <p:nvPr/>
          </p:nvSpPr>
          <p:spPr bwMode="auto">
            <a:xfrm flipV="1">
              <a:off x="3840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1" name="Line 15"/>
            <p:cNvSpPr>
              <a:spLocks noChangeShapeType="1"/>
            </p:cNvSpPr>
            <p:nvPr/>
          </p:nvSpPr>
          <p:spPr bwMode="auto">
            <a:xfrm flipV="1">
              <a:off x="4128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2" name="Line 16"/>
            <p:cNvSpPr>
              <a:spLocks noChangeShapeType="1"/>
            </p:cNvSpPr>
            <p:nvPr/>
          </p:nvSpPr>
          <p:spPr bwMode="auto">
            <a:xfrm flipV="1">
              <a:off x="4416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3" name="Line 17"/>
            <p:cNvSpPr>
              <a:spLocks noChangeShapeType="1"/>
            </p:cNvSpPr>
            <p:nvPr/>
          </p:nvSpPr>
          <p:spPr bwMode="auto">
            <a:xfrm flipV="1">
              <a:off x="4704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4" name="Line 18"/>
            <p:cNvSpPr>
              <a:spLocks noChangeShapeType="1"/>
            </p:cNvSpPr>
            <p:nvPr/>
          </p:nvSpPr>
          <p:spPr bwMode="auto">
            <a:xfrm flipV="1">
              <a:off x="4992" y="576"/>
              <a:ext cx="0" cy="3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5" name="Line 19"/>
            <p:cNvSpPr>
              <a:spLocks noChangeShapeType="1"/>
            </p:cNvSpPr>
            <p:nvPr/>
          </p:nvSpPr>
          <p:spPr bwMode="auto">
            <a:xfrm>
              <a:off x="432" y="816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6" name="Line 20"/>
            <p:cNvSpPr>
              <a:spLocks noChangeShapeType="1"/>
            </p:cNvSpPr>
            <p:nvPr/>
          </p:nvSpPr>
          <p:spPr bwMode="auto">
            <a:xfrm>
              <a:off x="432" y="1104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7" name="Line 21"/>
            <p:cNvSpPr>
              <a:spLocks noChangeShapeType="1"/>
            </p:cNvSpPr>
            <p:nvPr/>
          </p:nvSpPr>
          <p:spPr bwMode="auto">
            <a:xfrm>
              <a:off x="432" y="1392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8" name="Line 22"/>
            <p:cNvSpPr>
              <a:spLocks noChangeShapeType="1"/>
            </p:cNvSpPr>
            <p:nvPr/>
          </p:nvSpPr>
          <p:spPr bwMode="auto">
            <a:xfrm>
              <a:off x="432" y="1680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9" name="Line 23"/>
            <p:cNvSpPr>
              <a:spLocks noChangeShapeType="1"/>
            </p:cNvSpPr>
            <p:nvPr/>
          </p:nvSpPr>
          <p:spPr bwMode="auto">
            <a:xfrm>
              <a:off x="432" y="1968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0" name="Line 24"/>
            <p:cNvSpPr>
              <a:spLocks noChangeShapeType="1"/>
            </p:cNvSpPr>
            <p:nvPr/>
          </p:nvSpPr>
          <p:spPr bwMode="auto">
            <a:xfrm>
              <a:off x="432" y="2256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1" name="Line 25"/>
            <p:cNvSpPr>
              <a:spLocks noChangeShapeType="1"/>
            </p:cNvSpPr>
            <p:nvPr/>
          </p:nvSpPr>
          <p:spPr bwMode="auto">
            <a:xfrm>
              <a:off x="432" y="2544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2" name="Line 26"/>
            <p:cNvSpPr>
              <a:spLocks noChangeShapeType="1"/>
            </p:cNvSpPr>
            <p:nvPr/>
          </p:nvSpPr>
          <p:spPr bwMode="auto">
            <a:xfrm>
              <a:off x="432" y="2832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3" name="Line 27"/>
            <p:cNvSpPr>
              <a:spLocks noChangeShapeType="1"/>
            </p:cNvSpPr>
            <p:nvPr/>
          </p:nvSpPr>
          <p:spPr bwMode="auto">
            <a:xfrm>
              <a:off x="432" y="3120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4" name="Line 28"/>
            <p:cNvSpPr>
              <a:spLocks noChangeShapeType="1"/>
            </p:cNvSpPr>
            <p:nvPr/>
          </p:nvSpPr>
          <p:spPr bwMode="auto">
            <a:xfrm>
              <a:off x="432" y="3408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5" name="Line 29"/>
            <p:cNvSpPr>
              <a:spLocks noChangeShapeType="1"/>
            </p:cNvSpPr>
            <p:nvPr/>
          </p:nvSpPr>
          <p:spPr bwMode="auto">
            <a:xfrm>
              <a:off x="432" y="3696"/>
              <a:ext cx="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054" name="Oval 30"/>
          <p:cNvSpPr>
            <a:spLocks noChangeArrowheads="1"/>
          </p:cNvSpPr>
          <p:nvPr/>
        </p:nvSpPr>
        <p:spPr bwMode="auto">
          <a:xfrm>
            <a:off x="2895600" y="2362200"/>
            <a:ext cx="304800" cy="3048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842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1701 1.11111E-6 0.03402 1.11111E-6 0.05104 1.11111E-6 L 0.05104 -0.06667 L 0.10104 -0.06667 L 0.10104 1.11111E-6 L 0.15104 1.11111E-6 L 0.15104 -0.06667 L 0.10104 -0.06667 L 0.10104 -0.13333 L 0.05104 -0.13333 L 0.05104 -0.2 L 0.10104 -0.2 L 0.10104 -0.13333 L 0.15104 -0.13333 L 0.15104 -0.2 L 0.10104 -0.2 L 0.10104 -0.13333 L 0.20104 -0.13333 L 0.20104 -0.06667 L 0.15104 -0.06667 L 0.15104 -0.13333 L 0.00104 -0.13333 L 0.00104 -0.06667 L -0.04896 -0.06667 L -0.04896 -0.13333 L 0.00104 -0.13333 L 0.00104 -0.2 L -0.09896 -0.2 L -0.09896 -0.13333 L -0.14896 -0.13333 L -0.14896 -0.2 L -0.19896 -0.2 L -0.19896 -0.13333 L -0.31563 -0.13333 L -0.31563 -0.07778 " pathEditMode="relative" ptsTypes="fAAAAAAAAAAAAAAAAAAAAAAAAAAAAAAAAAA">
                                      <p:cBhvr>
                                        <p:cTn id="6" dur="10000" fill="hold"/>
                                        <p:tgtEl>
                                          <p:spTgt spid="385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5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DFB334F-9E66-45AA-BE99-1A8F5DEF2D66}" type="slidenum">
              <a:rPr lang="en-US" smtClean="0"/>
              <a:pPr/>
              <a:t>184</a:t>
            </a:fld>
            <a:endParaRPr lang="en-US" smtClean="0"/>
          </a:p>
        </p:txBody>
      </p:sp>
      <p:sp>
        <p:nvSpPr>
          <p:cNvPr id="909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Random </a:t>
            </a:r>
            <a:r>
              <a:rPr lang="en-US" sz="4000" i="1" smtClean="0"/>
              <a:t>Walk</a:t>
            </a:r>
            <a:r>
              <a:rPr lang="en-US" sz="4000" smtClean="0"/>
              <a:t> isn't a Random </a:t>
            </a:r>
            <a:r>
              <a:rPr lang="en-US" sz="4000" i="1" smtClean="0"/>
              <a:t>Jump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I'd call this a random </a:t>
            </a:r>
            <a:r>
              <a:rPr lang="en-US" i="1" smtClean="0"/>
              <a:t>jump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int(random(0,400));</a:t>
            </a:r>
            <a:endParaRPr lang="en-US" sz="3600" b="1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64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38416D-C11E-466E-AA91-2319F1CA4160}" type="slidenum">
              <a:rPr lang="en-US" smtClean="0"/>
              <a:pPr/>
              <a:t>185</a:t>
            </a:fld>
            <a:endParaRPr lang="en-US" smtClean="0"/>
          </a:p>
        </p:txBody>
      </p:sp>
      <p:sp>
        <p:nvSpPr>
          <p:cNvPr id="910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Random </a:t>
            </a:r>
            <a:r>
              <a:rPr lang="en-US" sz="4000" i="1" smtClean="0"/>
              <a:t>Walk</a:t>
            </a:r>
            <a:r>
              <a:rPr lang="en-US" sz="4000" smtClean="0"/>
              <a:t> isn't a Random </a:t>
            </a:r>
            <a:r>
              <a:rPr lang="en-US" sz="4000" i="1" smtClean="0"/>
              <a:t>Jump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I'd call this a random </a:t>
            </a:r>
            <a:r>
              <a:rPr lang="en-US" i="1" dirty="0" smtClean="0"/>
              <a:t>jump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x = </a:t>
            </a: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(random(0,400));</a:t>
            </a:r>
          </a:p>
          <a:p>
            <a:pPr eaLnBrk="1" hangingPunct="1">
              <a:defRPr/>
            </a:pPr>
            <a:r>
              <a:rPr lang="en-US" dirty="0" smtClean="0"/>
              <a:t>I'd call this a random </a:t>
            </a:r>
            <a:r>
              <a:rPr lang="en-US" i="1" dirty="0" smtClean="0"/>
              <a:t>walk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x = x + </a:t>
            </a: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(random(-2,2));</a:t>
            </a:r>
          </a:p>
        </p:txBody>
      </p:sp>
    </p:spTree>
    <p:extLst>
      <p:ext uri="{BB962C8B-B14F-4D97-AF65-F5344CB8AC3E}">
        <p14:creationId xmlns:p14="http://schemas.microsoft.com/office/powerpoint/2010/main" val="4082859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1CEC83-D15A-4967-9646-2CA9019C0B2C}" type="slidenum">
              <a:rPr lang="en-US" smtClean="0"/>
              <a:pPr/>
              <a:t>186</a:t>
            </a:fld>
            <a:endParaRPr lang="en-US" smtClean="0"/>
          </a:p>
        </p:txBody>
      </p:sp>
      <p:sp>
        <p:nvSpPr>
          <p:cNvPr id="911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</a:t>
            </a:r>
            <a:r>
              <a:rPr lang="en-US" i="1" smtClean="0"/>
              <a:t>one-dimensional </a:t>
            </a:r>
            <a:r>
              <a:rPr lang="en-US" smtClean="0"/>
              <a:t>random walk</a:t>
            </a:r>
          </a:p>
        </p:txBody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4582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3600" smtClean="0"/>
              <a:t>The one dimension is the x axis, y doesn't change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int x = 150;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size(300,100);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background(0);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ellipse(x,50,40,40);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x = x + int(random(-2,2));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30106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2438400"/>
            <a:ext cx="4343400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1062" name="Line 5"/>
          <p:cNvSpPr>
            <a:spLocks noChangeShapeType="1"/>
          </p:cNvSpPr>
          <p:nvPr/>
        </p:nvSpPr>
        <p:spPr bwMode="auto">
          <a:xfrm flipH="1">
            <a:off x="5791200" y="3657600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1063" name="Line 6"/>
          <p:cNvSpPr>
            <a:spLocks noChangeShapeType="1"/>
          </p:cNvSpPr>
          <p:nvPr/>
        </p:nvSpPr>
        <p:spPr bwMode="auto">
          <a:xfrm>
            <a:off x="7924800" y="36576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21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D8E088-A59D-4CE2-97F3-3ECE23CB51D4}" type="slidenum">
              <a:rPr lang="en-US" smtClean="0"/>
              <a:pPr/>
              <a:t>187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smtClean="0">
                <a:solidFill>
                  <a:schemeClr val="tx1"/>
                </a:solidFill>
              </a:rPr>
              <a:t>and </a:t>
            </a:r>
            <a:r>
              <a:rPr lang="en-US" smtClean="0">
                <a:solidFill>
                  <a:schemeClr val="tx1"/>
                </a:solidFill>
                <a:latin typeface="Courier New" pitchFamily="49" charset="0"/>
              </a:rPr>
              <a:t>if/else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int num = 5;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if(num &gt; 150)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  num = 5;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mtClean="0"/>
              <a:t>An </a:t>
            </a:r>
            <a:r>
              <a:rPr lang="en-US" b="1" smtClean="0">
                <a:latin typeface="Courier New" pitchFamily="49" charset="0"/>
              </a:rPr>
              <a:t>if</a:t>
            </a:r>
            <a:r>
              <a:rPr lang="en-US" smtClean="0"/>
              <a:t> controls some code that either runs or doesn't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if(num &gt; 150)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  num = 5;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else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  num = num + 10;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mtClean="0"/>
              <a:t>An </a:t>
            </a:r>
            <a:r>
              <a:rPr lang="en-US" b="1" smtClean="0">
                <a:latin typeface="Courier New" pitchFamily="49" charset="0"/>
              </a:rPr>
              <a:t>if/else</a:t>
            </a:r>
            <a:r>
              <a:rPr lang="en-US" smtClean="0"/>
              <a:t> </a:t>
            </a:r>
            <a:r>
              <a:rPr lang="en-US" i="1" smtClean="0"/>
              <a:t>always</a:t>
            </a:r>
            <a:r>
              <a:rPr lang="en-US" smtClean="0"/>
              <a:t> runs the code in the </a:t>
            </a:r>
            <a:r>
              <a:rPr lang="en-US" b="1" smtClean="0">
                <a:latin typeface="Courier New" pitchFamily="49" charset="0"/>
              </a:rPr>
              <a:t>if</a:t>
            </a:r>
            <a:r>
              <a:rPr lang="en-US" smtClean="0"/>
              <a:t> </a:t>
            </a:r>
            <a:r>
              <a:rPr lang="en-US" i="1" smtClean="0"/>
              <a:t>or</a:t>
            </a:r>
            <a:r>
              <a:rPr lang="en-US" smtClean="0"/>
              <a:t> the </a:t>
            </a:r>
            <a:r>
              <a:rPr lang="en-US" b="1" smtClean="0">
                <a:latin typeface="Courier New" pitchFamily="49" charset="0"/>
              </a:rPr>
              <a:t>else</a:t>
            </a:r>
            <a:r>
              <a:rPr lang="en-US" smtClean="0"/>
              <a:t>, but never </a:t>
            </a:r>
            <a:r>
              <a:rPr lang="en-US" i="1" smtClean="0"/>
              <a:t>both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33623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A50C4E7-E4D5-4074-976C-8744BD360E0E}" type="slidenum">
              <a:rPr lang="en-US" smtClean="0"/>
              <a:pPr/>
              <a:t>188</a:t>
            </a:fld>
            <a:endParaRPr lang="en-US" smtClean="0"/>
          </a:p>
        </p:txBody>
      </p:sp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259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"Chained" 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if/else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124200" y="0"/>
            <a:ext cx="5867400" cy="6324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if(temp &gt; 80)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</a:rPr>
              <a:t>println</a:t>
            </a:r>
            <a:r>
              <a:rPr lang="en-US" sz="2400" b="1" dirty="0" smtClean="0">
                <a:latin typeface="Courier New" pitchFamily="49" charset="0"/>
              </a:rPr>
              <a:t>("Go swimming");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else if(temp &gt; 50)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</a:rPr>
              <a:t>println</a:t>
            </a:r>
            <a:r>
              <a:rPr lang="en-US" sz="2400" b="1" dirty="0" smtClean="0">
                <a:latin typeface="Courier New" pitchFamily="49" charset="0"/>
              </a:rPr>
              <a:t>("Go Fishing");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else if(temp &gt; 32)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</a:rPr>
              <a:t>println</a:t>
            </a:r>
            <a:r>
              <a:rPr lang="en-US" sz="2400" b="1" dirty="0" smtClean="0">
                <a:latin typeface="Courier New" pitchFamily="49" charset="0"/>
              </a:rPr>
              <a:t>("Go hot </a:t>
            </a:r>
            <a:r>
              <a:rPr lang="en-US" sz="2400" b="1" dirty="0" err="1" smtClean="0">
                <a:latin typeface="Courier New" pitchFamily="49" charset="0"/>
              </a:rPr>
              <a:t>tubbing</a:t>
            </a:r>
            <a:r>
              <a:rPr lang="en-US" sz="2400" b="1" dirty="0" smtClean="0">
                <a:latin typeface="Courier New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</a:rPr>
              <a:t>println</a:t>
            </a:r>
            <a:r>
              <a:rPr lang="en-US" sz="2400" b="1" dirty="0" smtClean="0">
                <a:latin typeface="Courier New" pitchFamily="49" charset="0"/>
              </a:rPr>
              <a:t>("Go sledding");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83180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8001CC-B26D-4DDF-93E2-73903F154854}" type="slidenum">
              <a:rPr lang="en-US" smtClean="0"/>
              <a:pPr/>
              <a:t>189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720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</a:rPr>
              <a:t>vs.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if/else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962400" cy="58674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Here is a program that uses </a:t>
            </a:r>
            <a:r>
              <a:rPr lang="en-US" dirty="0" smtClean="0">
                <a:solidFill>
                  <a:srgbClr val="FFFF00"/>
                </a:solidFill>
              </a:rPr>
              <a:t>four separate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rgbClr val="FFFF00"/>
                </a:solidFill>
              </a:rPr>
              <a:t>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 smtClean="0"/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size(400,100);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frameRate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(2);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background(204);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0)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1)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ellipse(150,50,100,100);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2)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ellipse(250,50,100,100);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3)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ellipse(350,50,100,100);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685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06C00E-4B32-42F6-8076-D8FE77647CB0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Program #1: Olympic Rings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Write a program that produces a design </a:t>
            </a:r>
            <a:r>
              <a:rPr lang="en-US" i="1" smtClean="0"/>
              <a:t>similar</a:t>
            </a:r>
            <a:r>
              <a:rPr lang="en-US" smtClean="0"/>
              <a:t> to the Olympic Rings with 5 differently colored circles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Your program will use the following functions (some more than once):</a:t>
            </a:r>
            <a:endParaRPr lang="en-US" b="1" smtClean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smtClean="0">
                <a:latin typeface="Courier New" pitchFamily="49" charset="0"/>
              </a:rPr>
              <a:t>strokeWeight();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smtClean="0">
                <a:latin typeface="Courier New" pitchFamily="49" charset="0"/>
              </a:rPr>
              <a:t>stroke()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smtClean="0">
                <a:latin typeface="Courier New" pitchFamily="49" charset="0"/>
              </a:rPr>
              <a:t>ellipse()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smtClean="0">
                <a:latin typeface="Courier New" pitchFamily="49" charset="0"/>
              </a:rPr>
              <a:t>size()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smtClean="0">
                <a:latin typeface="Courier New" pitchFamily="49" charset="0"/>
              </a:rPr>
              <a:t>noFill()</a:t>
            </a:r>
          </a:p>
        </p:txBody>
      </p:sp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4038600"/>
            <a:ext cx="21812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20B7FA-25B8-41E4-80B9-7623851D73EC}" type="slidenum">
              <a:rPr lang="en-US" smtClean="0"/>
              <a:pPr/>
              <a:t>190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720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</a:rPr>
              <a:t>vs.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if/else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962400" cy="1981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Every time the screen is drawn I could see any number of ellipses from 0 to 4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background(204);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0)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1)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ellipse(150,50,100,100);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2)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ellipse(250,50,100,100);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if(</a:t>
            </a:r>
            <a:r>
              <a:rPr lang="en-US" sz="20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 == 3)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ellipse(350,50,100,100);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3061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19400"/>
            <a:ext cx="38671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0"/>
            <a:ext cx="38671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5180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4A28CC-3EAA-47DA-879F-F50BAA552C1D}" type="slidenum">
              <a:rPr lang="en-US" smtClean="0"/>
              <a:pPr/>
              <a:t>191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720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</a:rPr>
              <a:t>vs.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if/else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962400" cy="58674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Here is a program that uses a </a:t>
            </a:r>
            <a:r>
              <a:rPr lang="en-US" dirty="0" smtClean="0">
                <a:solidFill>
                  <a:srgbClr val="FFFF00"/>
                </a:solidFill>
              </a:rPr>
              <a:t>chained if/else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 smtClean="0"/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size(400,100);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frameRate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(2);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background(204);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num = </a:t>
            </a:r>
            <a:r>
              <a:rPr lang="en-US" sz="2000" b="1" kern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if(num == 0)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if(num == 1)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ellipse(150,50,100,100);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if(num == 2)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ellipse(250,50,100,100);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ellipse(350,50,100,100);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281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4D57B9-B5BB-4E7D-82B6-87797BB2C6B9}" type="slidenum">
              <a:rPr lang="en-US" smtClean="0"/>
              <a:pPr/>
              <a:t>192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720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</a:rPr>
              <a:t>vs.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if/else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962400" cy="1981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Every time the screen is drawn I will see </a:t>
            </a:r>
            <a:r>
              <a:rPr lang="en-US" sz="4000" b="1" i="1" dirty="0" smtClean="0"/>
              <a:t>exactly 1</a:t>
            </a:r>
            <a:r>
              <a:rPr lang="en-US" dirty="0" smtClean="0"/>
              <a:t> ellipse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background(204);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num = </a:t>
            </a:r>
            <a:r>
              <a:rPr lang="en-US" sz="2000" b="1" kern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(random(4));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if(num == 0)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if(num == 1)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ellipse(150,50,100,100);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if(num == 2)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ellipse(250,50,100,100);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{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ellipse(350,50,100,100);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Clr>
                <a:schemeClr val="hlink"/>
              </a:buClr>
              <a:buSzPct val="70000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3082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971800"/>
            <a:ext cx="39052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800600"/>
            <a:ext cx="38766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07005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F9CB1B-4357-447D-B8B5-A132C76DCACF}" type="slidenum">
              <a:rPr lang="en-US" smtClean="0"/>
              <a:pPr/>
              <a:t>193</a:t>
            </a:fld>
            <a:endParaRPr lang="en-US" smtClean="0"/>
          </a:p>
        </p:txBody>
      </p:sp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14600" y="457200"/>
            <a:ext cx="6629400" cy="396875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/>
              <a:t>Practice Quiz Question:  What is the output of this program?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2895600" cy="655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num1= 2;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num2 = 7;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float decimal = 9;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if(num1 == 2)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("First");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else if (num2 == 3)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("Second");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else if (decimal == 9)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("Third");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else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("Fourth");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1400" b="1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if(num2/num1 != 1)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("Fifth");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1400" b="1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if(num2/num1 != 3)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("Sixth");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else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println</a:t>
            </a:r>
            <a:r>
              <a:rPr lang="en-US" sz="1400" b="1" dirty="0" smtClean="0">
                <a:latin typeface="Courier New" pitchFamily="49" charset="0"/>
              </a:rPr>
              <a:t>("Seventh");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6817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AF725E-F550-4FDF-9E65-01F2FAE2527B}" type="slidenum">
              <a:rPr lang="en-US" smtClean="0"/>
              <a:pPr/>
              <a:t>194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Using Pictures and Images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Processing can display </a:t>
            </a:r>
            <a:r>
              <a:rPr lang="en-US" b="1" smtClean="0"/>
              <a:t>.gif</a:t>
            </a:r>
            <a:r>
              <a:rPr lang="en-US" smtClean="0"/>
              <a:t>, </a:t>
            </a:r>
            <a:r>
              <a:rPr lang="en-US" b="1" smtClean="0"/>
              <a:t>.jpg</a:t>
            </a:r>
            <a:r>
              <a:rPr lang="en-US" smtClean="0"/>
              <a:t>, </a:t>
            </a:r>
            <a:r>
              <a:rPr lang="en-US" b="1" smtClean="0"/>
              <a:t>.tga</a:t>
            </a:r>
            <a:r>
              <a:rPr lang="en-US" smtClean="0"/>
              <a:t>, and </a:t>
            </a:r>
            <a:r>
              <a:rPr lang="en-US" b="1" smtClean="0"/>
              <a:t>.png</a:t>
            </a:r>
            <a:r>
              <a:rPr lang="en-US" smtClean="0"/>
              <a:t> image </a:t>
            </a:r>
          </a:p>
          <a:p>
            <a:pPr eaLnBrk="1" hangingPunct="1">
              <a:defRPr/>
            </a:pPr>
            <a:r>
              <a:rPr lang="en-US" smtClean="0"/>
              <a:t>First, choose </a:t>
            </a:r>
            <a:r>
              <a:rPr lang="en-US" b="1" i="1" smtClean="0"/>
              <a:t>Sketch | Add File</a:t>
            </a:r>
            <a:r>
              <a:rPr lang="en-US" smtClean="0"/>
              <a:t> to select the the image you want</a:t>
            </a:r>
          </a:p>
        </p:txBody>
      </p:sp>
      <p:pic>
        <p:nvPicPr>
          <p:cNvPr id="31027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114800"/>
            <a:ext cx="43434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8506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EC04327-0BE1-49BF-8050-523DBC928784}" type="slidenum">
              <a:rPr lang="en-US" smtClean="0"/>
              <a:pPr/>
              <a:t>195</a:t>
            </a:fld>
            <a:endParaRPr lang="en-US" smtClean="0"/>
          </a:p>
        </p:txBody>
      </p:sp>
      <p:sp>
        <p:nvSpPr>
          <p:cNvPr id="3921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Images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Now, write code like this, where </a:t>
            </a:r>
            <a:r>
              <a:rPr lang="en-US" b="1" dirty="0" smtClean="0">
                <a:latin typeface="Courier New" pitchFamily="49" charset="0"/>
              </a:rPr>
              <a:t>hallway.jpg</a:t>
            </a:r>
            <a:r>
              <a:rPr lang="en-US" dirty="0" smtClean="0"/>
              <a:t> is the name of the picture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PImage</a:t>
            </a:r>
            <a:r>
              <a:rPr lang="en-US" b="1" dirty="0" smtClean="0">
                <a:latin typeface="Courier New" pitchFamily="49" charset="0"/>
              </a:rPr>
              <a:t> b;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size(415,350);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b = </a:t>
            </a:r>
            <a:r>
              <a:rPr lang="en-US" b="1" dirty="0" err="1" smtClean="0">
                <a:latin typeface="Courier New" pitchFamily="49" charset="0"/>
              </a:rPr>
              <a:t>loadImage</a:t>
            </a:r>
            <a:r>
              <a:rPr lang="en-US" b="1" dirty="0" smtClean="0">
                <a:latin typeface="Courier New" pitchFamily="49" charset="0"/>
              </a:rPr>
              <a:t>("hallway.jpg");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 image(b, 0, 0,415,350);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36803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86E7921-E7A5-4D5F-97D1-21ADBC153B72}" type="slidenum">
              <a:rPr lang="en-US" smtClean="0"/>
              <a:pPr/>
              <a:t>196</a:t>
            </a:fld>
            <a:endParaRPr lang="en-US" smtClean="0"/>
          </a:p>
        </p:txBody>
      </p:sp>
      <p:sp>
        <p:nvSpPr>
          <p:cNvPr id="397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Using a URL for an image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3429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 smtClean="0"/>
              <a:t>Another way to load an image into your program is with a URL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 smtClean="0"/>
              <a:t>Right click on an image that’s on the internet and select </a:t>
            </a:r>
            <a:r>
              <a:rPr lang="en-US" i="1" dirty="0" smtClean="0"/>
              <a:t>Copy image URL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123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133600"/>
            <a:ext cx="48291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04613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79E6E5F-AC26-4173-AB07-983381BCA007}" type="slidenum">
              <a:rPr lang="en-US" smtClean="0"/>
              <a:pPr/>
              <a:t>197</a:t>
            </a:fld>
            <a:endParaRPr lang="en-US" smtClean="0"/>
          </a:p>
        </p:txBody>
      </p:sp>
      <p:sp>
        <p:nvSpPr>
          <p:cNvPr id="397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Using a </a:t>
            </a:r>
            <a:r>
              <a:rPr lang="en-US" dirty="0" err="1" smtClean="0"/>
              <a:t>url</a:t>
            </a:r>
            <a:r>
              <a:rPr lang="en-US" dirty="0" smtClean="0"/>
              <a:t> for an image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3429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133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28800"/>
            <a:ext cx="87249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65386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EA1F730-DEE9-4467-92C1-5676D11A4B39}" type="slidenum">
              <a:rPr lang="en-US" smtClean="0"/>
              <a:pPr/>
              <a:t>198</a:t>
            </a:fld>
            <a:endParaRPr lang="en-US" smtClean="0"/>
          </a:p>
        </p:txBody>
      </p:sp>
      <p:sp>
        <p:nvSpPr>
          <p:cNvPr id="393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Images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686800" cy="6096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b </a:t>
            </a:r>
            <a:r>
              <a:rPr lang="en-US" dirty="0" smtClean="0"/>
              <a:t>is the name of the </a:t>
            </a:r>
            <a:r>
              <a:rPr lang="en-US" i="1" dirty="0" smtClean="0"/>
              <a:t>variable</a:t>
            </a:r>
            <a:r>
              <a:rPr lang="en-US" dirty="0" smtClean="0"/>
              <a:t> that holds the image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0,0 </a:t>
            </a:r>
            <a:r>
              <a:rPr lang="en-US" dirty="0" smtClean="0"/>
              <a:t>is the x and y of the top left hand corner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415,</a:t>
            </a:r>
            <a:r>
              <a:rPr lang="en-US" b="1" dirty="0" smtClean="0">
                <a:solidFill>
                  <a:schemeClr val="hlink"/>
                </a:solidFill>
                <a:latin typeface="Courier New" pitchFamily="49" charset="0"/>
              </a:rPr>
              <a:t>350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 </a:t>
            </a:r>
            <a:r>
              <a:rPr lang="en-US" dirty="0" smtClean="0"/>
              <a:t>is the </a:t>
            </a:r>
            <a:r>
              <a:rPr lang="en-US" dirty="0" smtClean="0">
                <a:solidFill>
                  <a:srgbClr val="FFFF00"/>
                </a:solidFill>
              </a:rPr>
              <a:t>width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hlink"/>
                </a:solidFill>
              </a:rPr>
              <a:t>height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PImage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size(415,350);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</a:rPr>
              <a:t>loadImage</a:t>
            </a:r>
            <a:r>
              <a:rPr lang="en-US" b="1" dirty="0" smtClean="0">
                <a:latin typeface="Courier New" pitchFamily="49" charset="0"/>
              </a:rPr>
              <a:t>("hallway.jpg");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 image(</a:t>
            </a:r>
            <a:r>
              <a:rPr lang="en-US" b="1" dirty="0" smtClean="0">
                <a:solidFill>
                  <a:srgbClr val="CC0000"/>
                </a:solidFill>
                <a:latin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</a:rPr>
              <a:t>, 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0, 0</a:t>
            </a:r>
            <a:r>
              <a:rPr lang="en-US" b="1" dirty="0" smtClean="0">
                <a:latin typeface="Courier New" pitchFamily="49" charset="0"/>
              </a:rPr>
              <a:t> ,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415,</a:t>
            </a:r>
            <a:r>
              <a:rPr lang="en-US" b="1" dirty="0" smtClean="0">
                <a:solidFill>
                  <a:schemeClr val="hlink"/>
                </a:solidFill>
                <a:latin typeface="Courier New" pitchFamily="49" charset="0"/>
              </a:rPr>
              <a:t>350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96201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3A0A43-2327-48E2-934B-A72A0FA3D977}" type="slidenum">
              <a:rPr lang="en-US" smtClean="0"/>
              <a:pPr/>
              <a:t>199</a:t>
            </a:fld>
            <a:endParaRPr lang="en-US" smtClean="0"/>
          </a:p>
        </p:txBody>
      </p:sp>
      <p:sp>
        <p:nvSpPr>
          <p:cNvPr id="4761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Using an image for the </a:t>
            </a:r>
            <a:r>
              <a:rPr lang="en-US" sz="4000" smtClean="0">
                <a:solidFill>
                  <a:srgbClr val="FFFF00"/>
                </a:solidFill>
                <a:latin typeface="Courier New" pitchFamily="49" charset="0"/>
              </a:rPr>
              <a:t>background()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Make sure the </a:t>
            </a:r>
            <a:r>
              <a:rPr lang="en-US" sz="2800" b="1" dirty="0" smtClean="0">
                <a:latin typeface="Courier New" pitchFamily="49" charset="0"/>
              </a:rPr>
              <a:t>size()</a:t>
            </a:r>
            <a:r>
              <a:rPr lang="en-US" sz="2800" dirty="0" smtClean="0"/>
              <a:t> of the applet is the same as the size of the image.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PImage</a:t>
            </a:r>
            <a:r>
              <a:rPr lang="en-US" sz="2800" b="1" dirty="0" smtClean="0">
                <a:latin typeface="Courier New" pitchFamily="49" charset="0"/>
              </a:rPr>
              <a:t> bill;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size(450,315);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latin typeface="Courier New" pitchFamily="49" charset="0"/>
              </a:rPr>
              <a:t>bill = </a:t>
            </a:r>
            <a:r>
              <a:rPr lang="en-US" sz="2400" b="1" dirty="0" err="1" smtClean="0">
                <a:latin typeface="Courier New" pitchFamily="49" charset="0"/>
              </a:rPr>
              <a:t>loadImage</a:t>
            </a:r>
            <a:r>
              <a:rPr lang="en-US" sz="2400" b="1" dirty="0" smtClean="0">
                <a:latin typeface="Courier New" pitchFamily="49" charset="0"/>
              </a:rPr>
              <a:t>("bill-gates-mugshot.jpg");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3600" b="1" dirty="0" smtClean="0">
                <a:solidFill>
                  <a:srgbClr val="FFFF00"/>
                </a:solidFill>
                <a:latin typeface="Courier New" pitchFamily="49" charset="0"/>
              </a:rPr>
              <a:t>background(bill);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6680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902767-30C7-41A7-85A5-CC58AD6758A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Computer Science?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0" y="6172200"/>
            <a:ext cx="489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https://www.youtube.com/watch?v=dU1xS07N-FA</a:t>
            </a:r>
            <a:endParaRPr lang="en-US" dirty="0"/>
          </a:p>
        </p:txBody>
      </p:sp>
      <p:pic>
        <p:nvPicPr>
          <p:cNvPr id="13318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2677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BC3F92-8F8C-48EA-B5E6-8018BC9E40DC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72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Common Mistakes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Put each statement on a separate line.</a:t>
            </a:r>
          </a:p>
          <a:p>
            <a:pPr eaLnBrk="1" hangingPunct="1">
              <a:defRPr/>
            </a:pPr>
            <a:r>
              <a:rPr lang="en-US" dirty="0" smtClean="0"/>
              <a:t>Once you call </a:t>
            </a:r>
            <a:r>
              <a:rPr lang="en-US" b="1" dirty="0" err="1" smtClean="0">
                <a:latin typeface="Courier New" pitchFamily="49" charset="0"/>
              </a:rPr>
              <a:t>noFill</a:t>
            </a:r>
            <a:r>
              <a:rPr lang="en-US" b="1" dirty="0" smtClean="0">
                <a:latin typeface="Courier New" pitchFamily="49" charset="0"/>
              </a:rPr>
              <a:t>()</a:t>
            </a:r>
            <a:r>
              <a:rPr lang="en-US" dirty="0" smtClean="0"/>
              <a:t>, from then on, all ellipses will be unfilled. Don't call it more than once.</a:t>
            </a:r>
          </a:p>
          <a:p>
            <a:pPr eaLnBrk="1" hangingPunct="1">
              <a:defRPr/>
            </a:pPr>
            <a:r>
              <a:rPr lang="en-US" dirty="0" smtClean="0"/>
              <a:t>Same with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smooth()</a:t>
            </a:r>
            <a:r>
              <a:rPr lang="en-US" dirty="0" smtClean="0"/>
              <a:t> and </a:t>
            </a:r>
            <a:r>
              <a:rPr lang="en-US" b="1" dirty="0" err="1" smtClean="0">
                <a:latin typeface="Courier New" pitchFamily="49" charset="0"/>
              </a:rPr>
              <a:t>strokeWeight</a:t>
            </a:r>
            <a:r>
              <a:rPr lang="en-US" b="1" dirty="0" smtClean="0">
                <a:latin typeface="Courier New" pitchFamily="49" charset="0"/>
              </a:rPr>
              <a:t>()</a:t>
            </a:r>
            <a:r>
              <a:rPr lang="en-US" dirty="0" smtClean="0"/>
              <a:t>. Don't call them more than once.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F812A6-4337-4975-873D-B1E61E508513}" type="slidenum">
              <a:rPr lang="en-US" smtClean="0"/>
              <a:pPr/>
              <a:t>200</a:t>
            </a:fld>
            <a:endParaRPr lang="en-US" smtClean="0"/>
          </a:p>
        </p:txBody>
      </p:sp>
      <p:sp>
        <p:nvSpPr>
          <p:cNvPr id="917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tint()</a:t>
            </a: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6868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You can change the color and opacity of an image with the tint function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PImage</a:t>
            </a:r>
            <a:r>
              <a:rPr lang="en-US" sz="2400" b="1" dirty="0" smtClean="0">
                <a:latin typeface="Courier New" pitchFamily="49" charset="0"/>
              </a:rPr>
              <a:t> checkers;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size(400,400);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checkers =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</a:rPr>
              <a:t>loadImage</a:t>
            </a:r>
            <a:r>
              <a:rPr lang="en-US" sz="2400" b="1" dirty="0" smtClean="0">
                <a:latin typeface="Courier New" pitchFamily="49" charset="0"/>
              </a:rPr>
              <a:t>("OpArt.JPG");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image(checkers,50,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            50,152,138);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3164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2100" y="2438400"/>
            <a:ext cx="3771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44659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1F353F-ECEC-4B69-8DE2-7BF45D07BA71}" type="slidenum">
              <a:rPr lang="en-US" smtClean="0"/>
              <a:pPr/>
              <a:t>201</a:t>
            </a:fld>
            <a:endParaRPr lang="en-US" smtClean="0"/>
          </a:p>
        </p:txBody>
      </p:sp>
      <p:sp>
        <p:nvSpPr>
          <p:cNvPr id="918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tint()</a:t>
            </a:r>
          </a:p>
        </p:txBody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tint(255,0,0);</a:t>
            </a:r>
            <a:r>
              <a:rPr lang="en-US" sz="2400" dirty="0" smtClean="0"/>
              <a:t> will give a red tint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PImage</a:t>
            </a:r>
            <a:r>
              <a:rPr lang="en-US" sz="2400" b="1" dirty="0" smtClean="0">
                <a:latin typeface="Courier New" pitchFamily="49" charset="0"/>
              </a:rPr>
              <a:t> checkers;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size(400,400);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checkers =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</a:rPr>
              <a:t>loadImage</a:t>
            </a:r>
            <a:r>
              <a:rPr lang="en-US" sz="2400" b="1" dirty="0" smtClean="0">
                <a:latin typeface="Courier New" pitchFamily="49" charset="0"/>
              </a:rPr>
              <a:t>("OpArt.JPG");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tint(255,0,0);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image(checkers,50,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            50,152,138);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3174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5425" y="2514600"/>
            <a:ext cx="38385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6893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5D0BA7D-95FB-4E71-9326-48C5DDA6D6C4}" type="slidenum">
              <a:rPr lang="en-US" smtClean="0"/>
              <a:pPr/>
              <a:t>202</a:t>
            </a:fld>
            <a:endParaRPr lang="en-US" smtClean="0"/>
          </a:p>
        </p:txBody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9144000" cy="64008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tint(255,255,255,130); </a:t>
            </a:r>
            <a:r>
              <a:rPr lang="en-US" sz="2400" dirty="0" smtClean="0"/>
              <a:t>will give no tint (it's white) but will change the opacity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PImage</a:t>
            </a:r>
            <a:r>
              <a:rPr lang="en-US" sz="2400" b="1" dirty="0" smtClean="0">
                <a:latin typeface="Courier New" pitchFamily="49" charset="0"/>
              </a:rPr>
              <a:t> checkers;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size(400,400);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checkers =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</a:rPr>
              <a:t>loadImage</a:t>
            </a:r>
            <a:r>
              <a:rPr lang="en-US" sz="2400" b="1" dirty="0" smtClean="0">
                <a:latin typeface="Courier New" pitchFamily="49" charset="0"/>
              </a:rPr>
              <a:t>("OpArt.JPG");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tint(255,255,255,130);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image(checkers,50,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            50,152,138);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image(checkers,75,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            75,152,138);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31846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4475" y="2514600"/>
            <a:ext cx="38195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6785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B40D77-5EDD-490F-B34E-D7FCD302214F}" type="slidenum">
              <a:rPr lang="en-US" smtClean="0"/>
              <a:pPr/>
              <a:t>203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Adding Sound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3352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To create a program that uses sound, we need to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 smtClean="0"/>
              <a:t> a </a:t>
            </a:r>
            <a:r>
              <a:rPr lang="en-US" i="1" dirty="0" smtClean="0"/>
              <a:t>library</a:t>
            </a:r>
            <a:r>
              <a:rPr lang="en-US" dirty="0" smtClean="0"/>
              <a:t> called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minim</a:t>
            </a:r>
          </a:p>
          <a:p>
            <a:pPr eaLnBrk="1" hangingPunct="1">
              <a:defRPr/>
            </a:pPr>
            <a:r>
              <a:rPr lang="en-US" dirty="0" smtClean="0"/>
              <a:t>A </a:t>
            </a:r>
            <a:r>
              <a:rPr lang="en-US" i="1" dirty="0" smtClean="0"/>
              <a:t>library</a:t>
            </a:r>
            <a:r>
              <a:rPr lang="en-US" dirty="0" smtClean="0"/>
              <a:t> is extra code that other programmers have made available for us to use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dirty="0" smtClean="0"/>
              <a:t> is like “invisibly” cutting and pasting someone else’s code into our program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31949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929063"/>
            <a:ext cx="38862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9494" name="Straight Arrow Connector 7"/>
          <p:cNvCxnSpPr>
            <a:cxnSpLocks noChangeShapeType="1"/>
          </p:cNvCxnSpPr>
          <p:nvPr/>
        </p:nvCxnSpPr>
        <p:spPr bwMode="auto">
          <a:xfrm flipH="1">
            <a:off x="4267200" y="5410200"/>
            <a:ext cx="2057400" cy="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7417489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534D0F-BEA2-477E-A43B-4A60AD56DAE3}" type="slidenum">
              <a:rPr lang="en-US" smtClean="0"/>
              <a:pPr/>
              <a:t>204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Adding Sound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Then, we need to add the file that has the sound</a:t>
            </a:r>
          </a:p>
          <a:p>
            <a:pPr eaLnBrk="1" hangingPunct="1">
              <a:defRPr/>
            </a:pPr>
            <a:r>
              <a:rPr lang="en-US" dirty="0" smtClean="0"/>
              <a:t>It can be a WAV, AIFF, AU, SND, or MP3 file</a:t>
            </a:r>
          </a:p>
          <a:p>
            <a:pPr eaLnBrk="1" hangingPunct="1">
              <a:defRPr/>
            </a:pPr>
            <a:r>
              <a:rPr lang="en-US" dirty="0" smtClean="0"/>
              <a:t>Choose </a:t>
            </a:r>
            <a:r>
              <a:rPr lang="en-US" i="1" dirty="0" smtClean="0"/>
              <a:t>Sketch | Add File </a:t>
            </a:r>
            <a:r>
              <a:rPr lang="en-US" dirty="0" smtClean="0"/>
              <a:t>and browse to the file</a:t>
            </a:r>
          </a:p>
        </p:txBody>
      </p:sp>
      <p:pic>
        <p:nvPicPr>
          <p:cNvPr id="320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657600"/>
            <a:ext cx="37147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79879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6768455-C321-47F9-BA22-E07F7E3628D5}" type="slidenum">
              <a:rPr lang="en-US" smtClean="0"/>
              <a:pPr/>
              <a:t>205</a:t>
            </a:fld>
            <a:endParaRPr lang="en-US" smtClean="0"/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8763000" cy="6858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 If the file I just added was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mysong.mp3</a:t>
            </a:r>
            <a:r>
              <a:rPr lang="en-US" dirty="0" smtClean="0"/>
              <a:t>, the following code would </a:t>
            </a:r>
            <a:r>
              <a:rPr lang="en-US" dirty="0" smtClean="0">
                <a:solidFill>
                  <a:srgbClr val="FF0000"/>
                </a:solidFill>
              </a:rPr>
              <a:t>play</a:t>
            </a:r>
            <a:r>
              <a:rPr lang="en-US" dirty="0" smtClean="0"/>
              <a:t> it when the program starts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Minim </a:t>
            </a: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minim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AudioPlayer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song;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void setup()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minim = new Minim(this);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// this loads mysong.mp3 from the data folder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song = </a:t>
            </a: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minim.loadFile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("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</a:rPr>
              <a:t>mysong.mp3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Courier New" pitchFamily="49" charset="0"/>
              </a:rPr>
              <a:t>song.play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void draw(){} //empty for now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void stop()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</a:t>
            </a: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song.close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</a:t>
            </a: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minim.stop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  </a:t>
            </a:r>
            <a:r>
              <a:rPr lang="en-US" sz="2000" b="1" dirty="0" err="1" smtClean="0">
                <a:solidFill>
                  <a:srgbClr val="FFFFFF"/>
                </a:solidFill>
                <a:latin typeface="Courier New" pitchFamily="49" charset="0"/>
              </a:rPr>
              <a:t>super.stop</a:t>
            </a: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b="1" dirty="0" smtClean="0">
                <a:solidFill>
                  <a:srgbClr val="FFFFFF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174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DB892A-00E6-4EB8-8D2C-F461C7BF3398}" type="slidenum">
              <a:rPr lang="en-US" smtClean="0"/>
              <a:pPr/>
              <a:t>206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Other useful functions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2667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song.play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(1000)</a:t>
            </a:r>
            <a:r>
              <a:rPr lang="en-US" dirty="0" smtClean="0">
                <a:cs typeface="Courier New" pitchFamily="49" charset="0"/>
              </a:rPr>
              <a:t>starts the song from 1000 milliseconds (1 second)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song.rewind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song.loop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>
                <a:cs typeface="Courier New" pitchFamily="49" charset="0"/>
              </a:rPr>
              <a:t> plays the song continuously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song.loop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(3)</a:t>
            </a:r>
            <a:r>
              <a:rPr lang="en-US" dirty="0" smtClean="0">
                <a:cs typeface="Courier New" pitchFamily="49" charset="0"/>
              </a:rPr>
              <a:t> plays the song 3 times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song.setLoopPoints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(1000,2000)</a:t>
            </a:r>
            <a:r>
              <a:rPr lang="en-US" dirty="0" smtClean="0">
                <a:cs typeface="Courier New" pitchFamily="49" charset="0"/>
              </a:rPr>
              <a:t> will set the loop points to 1 second and 2 second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song.pause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eaLnBrk="1" hangingPunct="1">
              <a:defRPr/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95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EA15D7B-13F8-4395-B8CB-7867DF261D82}" type="slidenum">
              <a:rPr lang="en-US" smtClean="0"/>
              <a:pPr/>
              <a:t>207</a:t>
            </a:fld>
            <a:endParaRPr lang="en-US" smtClean="0"/>
          </a:p>
        </p:txBody>
      </p:sp>
      <p:sp>
        <p:nvSpPr>
          <p:cNvPr id="398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35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925" y="1890713"/>
            <a:ext cx="5773738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8558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4E38735-99EB-43C2-822D-B8367A64AB2D}" type="slidenum">
              <a:rPr lang="en-US" smtClean="0"/>
              <a:pPr/>
              <a:t>208</a:t>
            </a:fld>
            <a:endParaRPr lang="en-US" smtClean="0"/>
          </a:p>
        </p:txBody>
      </p:sp>
      <p:sp>
        <p:nvSpPr>
          <p:cNvPr id="399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0688" y="1895475"/>
            <a:ext cx="57626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7168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32C76BA-DE0A-4562-9D56-2738F59F333F}" type="slidenum">
              <a:rPr lang="en-US" smtClean="0"/>
              <a:pPr/>
              <a:t>209</a:t>
            </a:fld>
            <a:endParaRPr lang="en-US" smtClean="0"/>
          </a:p>
        </p:txBody>
      </p:sp>
      <p:sp>
        <p:nvSpPr>
          <p:cNvPr id="400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56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213" y="1895475"/>
            <a:ext cx="57435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4823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23F3B8C-9445-49BC-AD33-02D20DC74EC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66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Processing "Dictionary"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1219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mtClean="0">
                <a:hlinkClick r:id="rId2"/>
              </a:rPr>
              <a:t>http://processing.org/reference/index.html</a:t>
            </a:r>
            <a:endParaRPr lang="en-US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mtClean="0"/>
              <a:t>The </a:t>
            </a:r>
            <a:r>
              <a:rPr lang="en-US" b="1" i="1" smtClean="0"/>
              <a:t>API*</a:t>
            </a:r>
            <a:r>
              <a:rPr lang="en-US" smtClean="0"/>
              <a:t> is the dictionary of a computer language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86000"/>
            <a:ext cx="81534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762000" y="6324600"/>
            <a:ext cx="7239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/>
              <a:t>* API stands for </a:t>
            </a:r>
            <a:r>
              <a:rPr lang="en-US" sz="1200" i="1"/>
              <a:t>Application Programming Interface</a:t>
            </a:r>
            <a:r>
              <a:rPr lang="en-US" sz="1200"/>
              <a:t>, but you don't really care and it won't be on the test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0A915DA-70BF-4E60-BCEF-FF0DB3B96F32}" type="slidenum">
              <a:rPr lang="en-US" smtClean="0"/>
              <a:pPr/>
              <a:t>210</a:t>
            </a:fld>
            <a:endParaRPr lang="en-US" smtClean="0"/>
          </a:p>
        </p:txBody>
      </p:sp>
      <p:sp>
        <p:nvSpPr>
          <p:cNvPr id="401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6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738" y="1905000"/>
            <a:ext cx="57245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78624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E68F34-E2E1-4ECC-BF90-B2B4D98F1AC2}" type="slidenum">
              <a:rPr lang="en-US" smtClean="0"/>
              <a:pPr/>
              <a:t>211</a:t>
            </a:fld>
            <a:endParaRPr lang="en-US" smtClean="0"/>
          </a:p>
        </p:txBody>
      </p:sp>
      <p:sp>
        <p:nvSpPr>
          <p:cNvPr id="402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7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738" y="1895475"/>
            <a:ext cx="57245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01182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9E7F06-5FCB-40DC-8D55-546A038600EC}" type="slidenum">
              <a:rPr lang="en-US" smtClean="0"/>
              <a:pPr/>
              <a:t>212</a:t>
            </a:fld>
            <a:endParaRPr lang="en-US" smtClean="0"/>
          </a:p>
        </p:txBody>
      </p:sp>
      <p:sp>
        <p:nvSpPr>
          <p:cNvPr id="403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1914525"/>
            <a:ext cx="57150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3405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FDC478-1B45-42C7-9F44-15999BCFE6B0}" type="slidenum">
              <a:rPr lang="en-US" smtClean="0"/>
              <a:pPr/>
              <a:t>213</a:t>
            </a:fld>
            <a:endParaRPr lang="en-US" smtClean="0"/>
          </a:p>
        </p:txBody>
      </p:sp>
      <p:sp>
        <p:nvSpPr>
          <p:cNvPr id="404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Which dot is moving in a random walk?</a:t>
            </a:r>
          </a:p>
        </p:txBody>
      </p:sp>
      <p:pic>
        <p:nvPicPr>
          <p:cNvPr id="3297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1895475"/>
            <a:ext cx="57340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170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F9FD40-EF47-4BC2-B3DA-31A44D55F926}" type="slidenum">
              <a:rPr lang="en-US" smtClean="0"/>
              <a:pPr/>
              <a:t>214</a:t>
            </a:fld>
            <a:endParaRPr lang="en-US" smtClean="0"/>
          </a:p>
        </p:txBody>
      </p:sp>
      <p:sp>
        <p:nvSpPr>
          <p:cNvPr id="405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Random </a:t>
            </a:r>
            <a:r>
              <a:rPr lang="en-US" i="1" smtClean="0"/>
              <a:t>Walks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 a random walk, you always take one step at a time</a:t>
            </a:r>
          </a:p>
          <a:p>
            <a:pPr eaLnBrk="1" hangingPunct="1">
              <a:defRPr/>
            </a:pPr>
            <a:r>
              <a:rPr lang="en-US" smtClean="0"/>
              <a:t>You don't take different size random </a:t>
            </a:r>
            <a:r>
              <a:rPr lang="en-US" b="1" i="1" smtClean="0"/>
              <a:t>jumps</a:t>
            </a:r>
            <a:r>
              <a:rPr lang="en-US" smtClean="0"/>
              <a:t> to an entirely new random location</a:t>
            </a:r>
          </a:p>
          <a:p>
            <a:pPr eaLnBrk="1" hangingPunct="1">
              <a:defRPr/>
            </a:pPr>
            <a:r>
              <a:rPr lang="en-US" smtClean="0"/>
              <a:t>In a random walk, if we leave a trail, there will not be any gaps</a:t>
            </a:r>
            <a:endParaRPr lang="en-US" b="1" i="1" smtClean="0"/>
          </a:p>
        </p:txBody>
      </p:sp>
    </p:spTree>
    <p:extLst>
      <p:ext uri="{BB962C8B-B14F-4D97-AF65-F5344CB8AC3E}">
        <p14:creationId xmlns:p14="http://schemas.microsoft.com/office/powerpoint/2010/main" val="2482816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7414FC-D952-4AC7-B130-319F5EE4B371}" type="slidenum">
              <a:rPr lang="en-US" smtClean="0"/>
              <a:pPr/>
              <a:t>215</a:t>
            </a:fld>
            <a:endParaRPr lang="en-US" smtClean="0"/>
          </a:p>
        </p:txBody>
      </p:sp>
      <p:sp>
        <p:nvSpPr>
          <p:cNvPr id="914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 </a:t>
            </a:r>
            <a:r>
              <a:rPr lang="en-US" dirty="0" err="1" smtClean="0"/>
              <a:t>Pacman</a:t>
            </a:r>
            <a:r>
              <a:rPr lang="en-US" dirty="0" smtClean="0"/>
              <a:t> style random walk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4267200" cy="5562600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n-US" smtClean="0"/>
              <a:t>Keeps the objeect moving</a:t>
            </a:r>
          </a:p>
          <a:p>
            <a:pPr marL="609600" indent="-609600" eaLnBrk="1" hangingPunct="1">
              <a:defRPr/>
            </a:pPr>
            <a:r>
              <a:rPr lang="en-US" smtClean="0"/>
              <a:t>Limits movement to </a:t>
            </a:r>
            <a:r>
              <a:rPr lang="en-US" i="1" smtClean="0"/>
              <a:t>up, down, left </a:t>
            </a:r>
            <a:r>
              <a:rPr lang="en-US" smtClean="0"/>
              <a:t>and</a:t>
            </a:r>
            <a:r>
              <a:rPr lang="en-US" i="1" smtClean="0"/>
              <a:t> right </a:t>
            </a:r>
            <a:r>
              <a:rPr lang="en-US" smtClean="0"/>
              <a:t>(not diagonal)</a:t>
            </a:r>
          </a:p>
          <a:p>
            <a:pPr marL="609600" indent="-609600" eaLnBrk="1" hangingPunct="1">
              <a:defRPr/>
            </a:pPr>
            <a:r>
              <a:rPr lang="en-US" smtClean="0"/>
              <a:t>Takes a step of a discrete size (always the same number, never zero)</a:t>
            </a:r>
          </a:p>
        </p:txBody>
      </p:sp>
      <p:pic>
        <p:nvPicPr>
          <p:cNvPr id="33178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600200"/>
            <a:ext cx="4038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64573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BB731EA-2D49-429F-8247-FC65BB6E311E}" type="slidenum">
              <a:rPr lang="en-US" smtClean="0"/>
              <a:pPr/>
              <a:t>216</a:t>
            </a:fld>
            <a:endParaRPr lang="en-US" smtClean="0"/>
          </a:p>
        </p:txBody>
      </p:sp>
      <p:sp>
        <p:nvSpPr>
          <p:cNvPr id="915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 possible values </a:t>
            </a:r>
            <a:r>
              <a:rPr lang="en-US" smtClean="0">
                <a:solidFill>
                  <a:srgbClr val="FFFF00"/>
                </a:solidFill>
              </a:rPr>
              <a:t>{0,1,2,3}</a:t>
            </a:r>
          </a:p>
        </p:txBody>
      </p:sp>
      <p:sp>
        <p:nvSpPr>
          <p:cNvPr id="915460" name="Rectangle 4"/>
          <p:cNvSpPr>
            <a:spLocks noChangeArrowheads="1"/>
          </p:cNvSpPr>
          <p:nvPr/>
        </p:nvSpPr>
        <p:spPr bwMode="auto">
          <a:xfrm>
            <a:off x="228600" y="1295400"/>
            <a:ext cx="8915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int direction = </a:t>
            </a:r>
            <a:r>
              <a:rPr 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int(random(0,4));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if(direction == 0)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{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  x = x + 20; 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//right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}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else if(direction == 1)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{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  x = x - 20; 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//left</a:t>
            </a: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}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else if(direction == 2)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{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  y = y + 20; 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//down</a:t>
            </a: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}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else // direction must be 3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{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  y = y - 20; 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//up</a:t>
            </a: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}</a:t>
            </a:r>
          </a:p>
          <a:p>
            <a:pPr marL="342900" indent="-342900">
              <a:lnSpc>
                <a:spcPct val="8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33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A049560-C3B6-4DB2-99AA-28AB42EEC59E}" type="slidenum">
              <a:rPr lang="en-US" smtClean="0"/>
              <a:pPr/>
              <a:t>217</a:t>
            </a:fld>
            <a:endParaRPr lang="en-US" smtClean="0"/>
          </a:p>
        </p:txBody>
      </p:sp>
      <p:sp>
        <p:nvSpPr>
          <p:cNvPr id="921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533400"/>
            <a:ext cx="24384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The complete program</a:t>
            </a:r>
          </a:p>
        </p:txBody>
      </p:sp>
      <p:pic>
        <p:nvPicPr>
          <p:cNvPr id="33382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0"/>
            <a:ext cx="4211638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81455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176B8C4-A66D-4966-B61E-7B9384804756}" type="slidenum">
              <a:rPr lang="en-US" smtClean="0"/>
              <a:pPr/>
              <a:t>218</a:t>
            </a:fld>
            <a:endParaRPr lang="en-US" smtClean="0"/>
          </a:p>
        </p:txBody>
      </p:sp>
      <p:sp>
        <p:nvSpPr>
          <p:cNvPr id="924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latin typeface="Courier New" pitchFamily="49" charset="0"/>
              </a:rPr>
              <a:t>mousePressed</a:t>
            </a:r>
            <a:br>
              <a:rPr lang="en-US" sz="4000" smtClean="0">
                <a:latin typeface="Courier New" pitchFamily="49" charset="0"/>
              </a:rPr>
            </a:br>
            <a:r>
              <a:rPr lang="en-US" sz="4000" smtClean="0"/>
              <a:t>function vs. variable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Processing has both a </a:t>
            </a:r>
            <a:r>
              <a:rPr lang="en-US" b="1" smtClean="0">
                <a:latin typeface="Courier New" pitchFamily="49" charset="0"/>
              </a:rPr>
              <a:t>mousePressed()</a:t>
            </a:r>
            <a:r>
              <a:rPr lang="en-US" smtClean="0"/>
              <a:t> function and a </a:t>
            </a:r>
            <a:r>
              <a:rPr lang="en-US" b="1" smtClean="0">
                <a:latin typeface="Courier New" pitchFamily="49" charset="0"/>
              </a:rPr>
              <a:t>mousePressed</a:t>
            </a:r>
            <a:r>
              <a:rPr lang="en-US" smtClean="0"/>
              <a:t> system variable</a:t>
            </a:r>
          </a:p>
          <a:p>
            <a:pPr eaLnBrk="1" hangingPunct="1">
              <a:defRPr/>
            </a:pPr>
            <a:r>
              <a:rPr lang="en-US" smtClean="0"/>
              <a:t>The thing to remember is that the </a:t>
            </a:r>
            <a:r>
              <a:rPr lang="en-US" b="1" smtClean="0">
                <a:latin typeface="Courier New" pitchFamily="49" charset="0"/>
              </a:rPr>
              <a:t>mousePressed()</a:t>
            </a:r>
            <a:r>
              <a:rPr lang="en-US" smtClean="0"/>
              <a:t> function will run </a:t>
            </a:r>
            <a:r>
              <a:rPr lang="en-US" i="1" smtClean="0"/>
              <a:t>once</a:t>
            </a:r>
            <a:r>
              <a:rPr lang="en-US" smtClean="0"/>
              <a:t> every time the mouse is pressed.</a:t>
            </a:r>
          </a:p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77976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656426-C399-473F-9EC8-485E52DEE1EB}" type="slidenum">
              <a:rPr lang="en-US" smtClean="0"/>
              <a:pPr/>
              <a:t>219</a:t>
            </a:fld>
            <a:endParaRPr lang="en-US" smtClean="0"/>
          </a:p>
        </p:txBody>
      </p:sp>
      <p:sp>
        <p:nvSpPr>
          <p:cNvPr id="925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If I use the function,</a:t>
            </a:r>
            <a:br>
              <a:rPr lang="en-US" sz="4000" smtClean="0"/>
            </a:br>
            <a:r>
              <a:rPr lang="en-US" sz="4000" smtClean="0"/>
              <a:t>I get </a:t>
            </a:r>
            <a:r>
              <a:rPr lang="en-US" sz="4000" i="1" smtClean="0"/>
              <a:t>one</a:t>
            </a:r>
            <a:r>
              <a:rPr lang="en-US" sz="4000" smtClean="0"/>
              <a:t> ellipse with every press</a:t>
            </a:r>
          </a:p>
        </p:txBody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//empty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void 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</a:rPr>
              <a:t>mousePressed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ellipse(random(300),random(300),30,30);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</p:txBody>
      </p:sp>
      <p:pic>
        <p:nvPicPr>
          <p:cNvPr id="33587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524000"/>
            <a:ext cx="28575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15081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B6B4C3-3A04-477B-863B-00C020295332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267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"definition" of  </a:t>
            </a:r>
            <a:r>
              <a:rPr lang="en-US" dirty="0" smtClean="0">
                <a:latin typeface="Courier New" pitchFamily="49" charset="0"/>
              </a:rPr>
              <a:t>ellipse()</a:t>
            </a:r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305800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24E40BC-57C7-4F49-BE8D-1ABA6E04D0B7}" type="slidenum">
              <a:rPr lang="en-US" smtClean="0"/>
              <a:pPr/>
              <a:t>220</a:t>
            </a:fld>
            <a:endParaRPr lang="en-US" smtClean="0"/>
          </a:p>
        </p:txBody>
      </p:sp>
      <p:sp>
        <p:nvSpPr>
          <p:cNvPr id="926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If I use the </a:t>
            </a:r>
            <a:r>
              <a:rPr lang="en-US" sz="4000" smtClean="0">
                <a:solidFill>
                  <a:srgbClr val="FFFF00"/>
                </a:solidFill>
              </a:rPr>
              <a:t>variable</a:t>
            </a:r>
            <a:r>
              <a:rPr lang="en-US" sz="4000" smtClean="0"/>
              <a:t> in </a:t>
            </a:r>
            <a:r>
              <a:rPr lang="en-US" sz="4000" smtClean="0">
                <a:latin typeface="Courier New" pitchFamily="49" charset="0"/>
              </a:rPr>
              <a:t>draw()</a:t>
            </a:r>
            <a:r>
              <a:rPr lang="en-US" sz="4000" smtClean="0"/>
              <a:t>,</a:t>
            </a:r>
            <a:br>
              <a:rPr lang="en-US" sz="4000" smtClean="0"/>
            </a:br>
            <a:r>
              <a:rPr lang="en-US" sz="4000" smtClean="0"/>
              <a:t>I get more ellipses the longer I press</a:t>
            </a: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400" b="1" smtClean="0">
              <a:latin typeface="Courier New" pitchFamily="49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400" b="1" smtClean="0">
              <a:latin typeface="Courier New" pitchFamily="49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400" b="1" smtClean="0">
              <a:latin typeface="Courier New" pitchFamily="49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  if(mousePressed == true)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    ellipse(random(300),random(300),30,30);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3369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600200"/>
            <a:ext cx="28860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90301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6599F2C-56A4-40C6-BE42-75F6F5A61326}" type="slidenum">
              <a:rPr lang="en-US" smtClean="0"/>
              <a:pPr/>
              <a:t>221</a:t>
            </a:fld>
            <a:endParaRPr lang="en-US" smtClean="0"/>
          </a:p>
        </p:txBody>
      </p:sp>
      <p:sp>
        <p:nvSpPr>
          <p:cNvPr id="80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Moving the ellipse with the keyboard</a:t>
            </a:r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x, y;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x = 150;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y = 150;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ellipse(x,y,30,30);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</a:t>
            </a:r>
            <a:r>
              <a:rPr lang="en-US" sz="2400" b="1" dirty="0" err="1" smtClean="0">
                <a:latin typeface="Courier New" pitchFamily="49" charset="0"/>
              </a:rPr>
              <a:t>keyPressed</a:t>
            </a:r>
            <a:r>
              <a:rPr lang="en-US" sz="2400" b="1" dirty="0" smtClean="0"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if(key == 'w')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  y = y - 5;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63552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62FC7C1-2F5B-C844-AED6-40315811D7D8}" type="slidenum">
              <a:rPr lang="en-US">
                <a:latin typeface="Arial" charset="0"/>
              </a:rPr>
              <a:pPr eaLnBrk="1" hangingPunct="1"/>
              <a:t>222</a:t>
            </a:fld>
            <a:endParaRPr lang="en-US">
              <a:latin typeface="Arial" charset="0"/>
            </a:endParaRPr>
          </a:p>
        </p:txBody>
      </p:sp>
      <p:sp>
        <p:nvSpPr>
          <p:cNvPr id="5048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tron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39528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73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4FD5D0C-4B77-4644-ACF9-9939B393E458}" type="slidenum">
              <a:rPr lang="en-US">
                <a:latin typeface="Arial" charset="0"/>
              </a:rPr>
              <a:pPr eaLnBrk="1" hangingPunct="1"/>
              <a:t>223</a:t>
            </a:fld>
            <a:endParaRPr lang="en-US">
              <a:latin typeface="Arial" charset="0"/>
            </a:endParaRPr>
          </a:p>
        </p:txBody>
      </p:sp>
      <p:sp>
        <p:nvSpPr>
          <p:cNvPr id="3952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pPr eaLnBrk="1" hangingPunct="1"/>
            <a:r>
              <a:rPr lang="en-US">
                <a:latin typeface="Courier New" charset="0"/>
              </a:rPr>
              <a:t>get()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mtClean="0">
                <a:ea typeface="+mn-ea"/>
              </a:rPr>
              <a:t>Returns the color of one pixel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3600" b="1" smtClean="0">
                <a:latin typeface="Courier New" pitchFamily="49" charset="0"/>
                <a:ea typeface="+mn-ea"/>
              </a:rPr>
              <a:t>if(get(x,y) != color(0,0,0))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3600" b="1" smtClean="0">
                <a:latin typeface="Courier New" pitchFamily="49" charset="0"/>
                <a:ea typeface="+mn-ea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3600" b="1" smtClean="0">
                <a:latin typeface="Courier New" pitchFamily="49" charset="0"/>
                <a:ea typeface="+mn-ea"/>
              </a:rPr>
              <a:t>    //lots of java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3600" b="1" smtClean="0">
                <a:latin typeface="Courier New" pitchFamily="49" charset="0"/>
                <a:ea typeface="+mn-ea"/>
              </a:rPr>
              <a:t>}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smtClean="0">
              <a:ea typeface="+mn-ea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5647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A3F5145-EB8E-474A-B902-E6AADFEBD714}" type="slidenum">
              <a:rPr lang="en-US">
                <a:latin typeface="Arial" charset="0"/>
              </a:rPr>
              <a:pPr eaLnBrk="1" hangingPunct="1"/>
              <a:t>224</a:t>
            </a:fld>
            <a:endParaRPr lang="en-US">
              <a:latin typeface="Arial" charset="0"/>
            </a:endParaRPr>
          </a:p>
        </p:txBody>
      </p:sp>
      <p:sp>
        <p:nvSpPr>
          <p:cNvPr id="4997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5791200" cy="16002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How we could </a:t>
            </a:r>
            <a:r>
              <a:rPr lang="en-US">
                <a:solidFill>
                  <a:srgbClr val="FFFF00"/>
                </a:solidFill>
                <a:latin typeface="Garamond" charset="0"/>
              </a:rPr>
              <a:t>check for a crash with </a:t>
            </a:r>
            <a:r>
              <a:rPr lang="en-US">
                <a:solidFill>
                  <a:srgbClr val="FFFF00"/>
                </a:solidFill>
                <a:latin typeface="Courier New" charset="0"/>
              </a:rPr>
              <a:t>get()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52578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int x = 10;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int y = 150;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void setup()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size(300,300);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background(0);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fill(255);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ellipse(270,150,20,20);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void draw()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</a:t>
            </a:r>
            <a:r>
              <a:rPr lang="en-US" sz="2000" b="1">
                <a:solidFill>
                  <a:srgbClr val="FFFF00"/>
                </a:solidFill>
                <a:latin typeface="Courier New" charset="0"/>
              </a:rPr>
              <a:t>if(get(x,y) != color(0,0,0)) //we crashed!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fill(255,0,0);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ellipse(150,150,250,250);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else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stroke(255,0,255);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point(x,y);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x++;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}</a:t>
            </a:r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38200"/>
            <a:ext cx="2895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942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1FBC273-4A5A-F84B-8D84-80EC40D3E6A3}" type="slidenum">
              <a:rPr lang="en-US">
                <a:latin typeface="Arial" charset="0"/>
              </a:rPr>
              <a:pPr eaLnBrk="1" hangingPunct="1"/>
              <a:t>225</a:t>
            </a:fld>
            <a:endParaRPr lang="en-US">
              <a:latin typeface="Arial" charset="0"/>
            </a:endParaRPr>
          </a:p>
        </p:txBody>
      </p:sp>
      <p:sp>
        <p:nvSpPr>
          <p:cNvPr id="5058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5791200" cy="16002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How we could </a:t>
            </a:r>
            <a:r>
              <a:rPr lang="en-US">
                <a:solidFill>
                  <a:srgbClr val="FFFF00"/>
                </a:solidFill>
                <a:latin typeface="Garamond" charset="0"/>
              </a:rPr>
              <a:t>check for a crash with </a:t>
            </a:r>
            <a:r>
              <a:rPr lang="en-US">
                <a:solidFill>
                  <a:srgbClr val="FFFF00"/>
                </a:solidFill>
                <a:latin typeface="Courier New" charset="0"/>
              </a:rPr>
              <a:t>get()</a:t>
            </a:r>
          </a:p>
        </p:txBody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52578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int x = 10;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int y = 150;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void setup()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size(300,300);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background(0);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fill(255);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ellipse(270,150,20,20);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void draw()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</a:t>
            </a:r>
            <a:r>
              <a:rPr lang="en-US" sz="2000" b="1">
                <a:solidFill>
                  <a:srgbClr val="FFFF00"/>
                </a:solidFill>
                <a:latin typeface="Courier New" charset="0"/>
              </a:rPr>
              <a:t>if(get(x,y) != color(0,0,0)) //we crashed!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fill(255,0,0);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ellipse(150,150,250,250);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else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stroke(255,0,255);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point(x,y);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  x++;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  }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>
                <a:latin typeface="Courier New" charset="0"/>
              </a:rPr>
              <a:t>}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62000"/>
            <a:ext cx="28765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8129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FF17EB1-8117-AF44-9960-7E45684FD11C}" type="slidenum">
              <a:rPr lang="en-US">
                <a:latin typeface="Arial" charset="0"/>
              </a:rPr>
              <a:pPr eaLnBrk="1" hangingPunct="1"/>
              <a:t>226</a:t>
            </a:fld>
            <a:endParaRPr lang="en-US">
              <a:latin typeface="Arial" charset="0"/>
            </a:endParaRPr>
          </a:p>
        </p:txBody>
      </p:sp>
      <p:sp>
        <p:nvSpPr>
          <p:cNvPr id="5079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Writing tron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Don't try to write the program all at once</a:t>
            </a:r>
          </a:p>
          <a:p>
            <a:pPr eaLnBrk="1" hangingPunct="1"/>
            <a:r>
              <a:rPr lang="en-US">
                <a:latin typeface="Garamond" charset="0"/>
              </a:rPr>
              <a:t>Get one detail working and then move on to the next thing</a:t>
            </a:r>
          </a:p>
          <a:p>
            <a:pPr eaLnBrk="1" hangingPunct="1"/>
            <a:r>
              <a:rPr lang="en-US">
                <a:latin typeface="Garamond" charset="0"/>
              </a:rPr>
              <a:t>Let's start by making the light trail</a:t>
            </a:r>
          </a:p>
        </p:txBody>
      </p:sp>
    </p:spTree>
    <p:extLst>
      <p:ext uri="{BB962C8B-B14F-4D97-AF65-F5344CB8AC3E}">
        <p14:creationId xmlns:p14="http://schemas.microsoft.com/office/powerpoint/2010/main" val="1834249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41D947-1074-E84B-AECE-8FB64CEAEE33}" type="slidenum">
              <a:rPr lang="en-US">
                <a:latin typeface="Arial" charset="0"/>
              </a:rPr>
              <a:pPr eaLnBrk="1" hangingPunct="1"/>
              <a:t>227</a:t>
            </a:fld>
            <a:endParaRPr lang="en-US">
              <a:latin typeface="Arial" charset="0"/>
            </a:endParaRPr>
          </a:p>
        </p:txBody>
      </p:sp>
      <p:sp>
        <p:nvSpPr>
          <p:cNvPr id="5099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4000">
                <a:latin typeface="Garamond" charset="0"/>
              </a:rPr>
              <a:t>Writing tron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1447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>
                <a:ea typeface="+mn-ea"/>
              </a:rPr>
              <a:t>The next thing would be to create an </a:t>
            </a:r>
            <a:r>
              <a:rPr lang="en-US" b="1" dirty="0" err="1" smtClean="0"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dirty="0" smtClean="0">
                <a:ea typeface="+mn-ea"/>
              </a:rPr>
              <a:t> called 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direction</a:t>
            </a:r>
            <a:r>
              <a:rPr lang="en-US" dirty="0" smtClean="0">
                <a:ea typeface="+mn-ea"/>
              </a:rPr>
              <a:t> so we can </a:t>
            </a:r>
            <a:r>
              <a:rPr lang="en-US" i="1" dirty="0" smtClean="0">
                <a:ea typeface="+mn-ea"/>
              </a:rPr>
              <a:t>change</a:t>
            </a:r>
            <a:r>
              <a:rPr lang="en-US" dirty="0" smtClean="0">
                <a:ea typeface="+mn-ea"/>
              </a:rPr>
              <a:t> our direction</a:t>
            </a:r>
            <a:endParaRPr lang="en-US" b="1" dirty="0" smtClean="0">
              <a:latin typeface="Courier New" pitchFamily="49" charset="0"/>
              <a:ea typeface="+mn-ea"/>
            </a:endParaRPr>
          </a:p>
        </p:txBody>
      </p:sp>
      <p:pic>
        <p:nvPicPr>
          <p:cNvPr id="157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0"/>
            <a:ext cx="59531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2808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D98BA02-9A6C-424A-B342-3D2A865A0988}" type="slidenum">
              <a:rPr lang="en-US">
                <a:latin typeface="Arial" charset="0"/>
              </a:rPr>
              <a:pPr eaLnBrk="1" hangingPunct="1"/>
              <a:t>228</a:t>
            </a:fld>
            <a:endParaRPr lang="en-US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 sz="4000">
                <a:latin typeface="Garamond" charset="0"/>
              </a:rPr>
              <a:t>adding code to </a:t>
            </a:r>
            <a:r>
              <a:rPr lang="en-US" sz="4000">
                <a:latin typeface="Courier New" charset="0"/>
                <a:cs typeface="Courier New" charset="0"/>
              </a:rPr>
              <a:t>draw()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81600"/>
            <a:ext cx="9144000" cy="1676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>
                <a:ea typeface="+mn-ea"/>
              </a:rPr>
              <a:t>Now, we'd probably want to make a </a:t>
            </a:r>
            <a:r>
              <a:rPr lang="en-US" b="1" dirty="0" err="1" smtClean="0">
                <a:latin typeface="Courier New" pitchFamily="49" charset="0"/>
                <a:ea typeface="+mn-ea"/>
              </a:rPr>
              <a:t>keyPressed</a:t>
            </a:r>
            <a:r>
              <a:rPr lang="en-US" b="1" dirty="0" smtClean="0">
                <a:latin typeface="Courier New" pitchFamily="49" charset="0"/>
                <a:ea typeface="+mn-ea"/>
              </a:rPr>
              <a:t>()</a:t>
            </a:r>
            <a:r>
              <a:rPr lang="en-US" dirty="0" smtClean="0">
                <a:ea typeface="+mn-ea"/>
              </a:rPr>
              <a:t> function so that we can change direction with the keyboard</a:t>
            </a:r>
            <a:endParaRPr lang="en-US" b="1" dirty="0" smtClean="0">
              <a:latin typeface="Courier New" pitchFamily="49" charset="0"/>
              <a:ea typeface="+mn-ea"/>
            </a:endParaRPr>
          </a:p>
        </p:txBody>
      </p:sp>
      <p:pic>
        <p:nvPicPr>
          <p:cNvPr id="15872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5151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2497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522037B-F617-754A-B010-500D4720E3F6}" type="slidenum">
              <a:rPr lang="en-US">
                <a:latin typeface="Arial" charset="0"/>
              </a:rPr>
              <a:pPr eaLnBrk="1" hangingPunct="1"/>
              <a:t>229</a:t>
            </a:fld>
            <a:endParaRPr lang="en-US">
              <a:latin typeface="Arial" charset="0"/>
            </a:endParaRPr>
          </a:p>
        </p:txBody>
      </p:sp>
      <p:sp>
        <p:nvSpPr>
          <p:cNvPr id="513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Garamond" charset="0"/>
              </a:rPr>
              <a:t>Changing direction in </a:t>
            </a:r>
            <a:r>
              <a:rPr lang="en-US" sz="4000">
                <a:latin typeface="Courier New" charset="0"/>
                <a:cs typeface="Courier New" charset="0"/>
              </a:rPr>
              <a:t>keyPressed()</a:t>
            </a:r>
          </a:p>
        </p:txBody>
      </p:sp>
      <p:pic>
        <p:nvPicPr>
          <p:cNvPr id="15974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1524000"/>
            <a:ext cx="69294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6058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F4E35E4-65FF-4A06-958D-40E3290D2149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Drawing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triangle()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rect()    </a:t>
            </a:r>
            <a:r>
              <a:rPr lang="en-US" sz="3600" smtClean="0">
                <a:latin typeface="Times New Roman" pitchFamily="18" charset="0"/>
              </a:rPr>
              <a:t>(also squares)</a:t>
            </a:r>
            <a:endParaRPr lang="en-US" sz="3600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quad()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ellipse() </a:t>
            </a:r>
            <a:r>
              <a:rPr lang="en-US" sz="3600" smtClean="0">
                <a:latin typeface="Times New Roman" pitchFamily="18" charset="0"/>
              </a:rPr>
              <a:t>(also circles)</a:t>
            </a:r>
            <a:endParaRPr lang="en-US" sz="3600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point()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line()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bezier()</a:t>
            </a:r>
            <a:r>
              <a:rPr lang="en-US" sz="3600" b="1" smtClean="0"/>
              <a:t>and </a:t>
            </a:r>
            <a:r>
              <a:rPr lang="en-US" sz="3600" b="1" smtClean="0">
                <a:latin typeface="Courier New" pitchFamily="49" charset="0"/>
              </a:rPr>
              <a:t>arc()</a:t>
            </a:r>
            <a:r>
              <a:rPr lang="en-US" sz="3600" b="1" smtClean="0"/>
              <a:t> </a:t>
            </a:r>
            <a:r>
              <a:rPr lang="en-US" sz="3600" smtClean="0">
                <a:latin typeface="Times New Roman" pitchFamily="18" charset="0"/>
              </a:rPr>
              <a:t>(for curves)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smtClean="0">
                <a:latin typeface="Courier New" pitchFamily="49" charset="0"/>
              </a:rPr>
              <a:t>beginShape()</a:t>
            </a:r>
            <a:r>
              <a:rPr lang="en-US" sz="3600" b="1" smtClean="0"/>
              <a:t>and endShape</a:t>
            </a:r>
            <a:r>
              <a:rPr lang="en-US" sz="3600" b="1" smtClean="0">
                <a:latin typeface="Courier New" pitchFamily="49" charset="0"/>
              </a:rPr>
              <a:t>()</a:t>
            </a:r>
            <a:r>
              <a:rPr lang="en-US" sz="3600" b="1" smtClean="0"/>
              <a:t> </a:t>
            </a:r>
            <a:r>
              <a:rPr lang="en-US" sz="3600" smtClean="0">
                <a:latin typeface="Times New Roman" pitchFamily="18" charset="0"/>
              </a:rPr>
              <a:t>(for polygons)</a:t>
            </a:r>
            <a:endParaRPr lang="en-US" sz="3600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3600" b="1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7BCBE36-B192-6C47-9FE3-D507A1A16FD8}" type="slidenum">
              <a:rPr lang="en-US">
                <a:latin typeface="Arial" charset="0"/>
              </a:rPr>
              <a:pPr eaLnBrk="1" hangingPunct="1"/>
              <a:t>230</a:t>
            </a:fld>
            <a:endParaRPr lang="en-US">
              <a:latin typeface="Arial" charset="0"/>
            </a:endParaRPr>
          </a:p>
        </p:txBody>
      </p:sp>
      <p:sp>
        <p:nvSpPr>
          <p:cNvPr id="516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 </a:t>
            </a:r>
            <a:r>
              <a:rPr lang="en-US">
                <a:latin typeface="Courier New" charset="0"/>
                <a:cs typeface="Courier New" charset="0"/>
              </a:rPr>
              <a:t>boolean gameOver </a:t>
            </a:r>
            <a:r>
              <a:rPr lang="en-US">
                <a:latin typeface="Garamond" charset="0"/>
              </a:rPr>
              <a:t>variable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Keeping track off whether the game is over is important</a:t>
            </a:r>
          </a:p>
          <a:p>
            <a:pPr eaLnBrk="1" hangingPunct="1"/>
            <a:r>
              <a:rPr lang="en-US">
                <a:latin typeface="Garamond" charset="0"/>
              </a:rPr>
              <a:t>One way to do that is with a </a:t>
            </a:r>
            <a:r>
              <a:rPr lang="en-US" b="1">
                <a:latin typeface="Courier New" charset="0"/>
                <a:cs typeface="Courier New" charset="0"/>
              </a:rPr>
              <a:t>boolean</a:t>
            </a:r>
            <a:r>
              <a:rPr lang="en-US">
                <a:latin typeface="Garamond" charset="0"/>
              </a:rPr>
              <a:t> variable</a:t>
            </a:r>
          </a:p>
        </p:txBody>
      </p:sp>
      <p:pic>
        <p:nvPicPr>
          <p:cNvPr id="16179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76400"/>
            <a:ext cx="49514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1798" name="Straight Arrow Connector 7"/>
          <p:cNvCxnSpPr>
            <a:cxnSpLocks noChangeShapeType="1"/>
          </p:cNvCxnSpPr>
          <p:nvPr/>
        </p:nvCxnSpPr>
        <p:spPr bwMode="auto">
          <a:xfrm flipV="1">
            <a:off x="2590800" y="4953000"/>
            <a:ext cx="1371600" cy="30480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194531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886FFA3-DEDD-D946-B37A-4A76A12E2D0F}" type="slidenum">
              <a:rPr lang="en-US">
                <a:latin typeface="Arial" charset="0"/>
              </a:rPr>
              <a:pPr eaLnBrk="1" hangingPunct="1"/>
              <a:t>231</a:t>
            </a:fld>
            <a:endParaRPr lang="en-US">
              <a:latin typeface="Arial" charset="0"/>
            </a:endParaRPr>
          </a:p>
        </p:txBody>
      </p:sp>
      <p:sp>
        <p:nvSpPr>
          <p:cNvPr id="516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 </a:t>
            </a:r>
            <a:r>
              <a:rPr lang="en-US">
                <a:latin typeface="Courier New" charset="0"/>
                <a:cs typeface="Courier New" charset="0"/>
              </a:rPr>
              <a:t>boolean gameOver </a:t>
            </a:r>
            <a:r>
              <a:rPr lang="en-US">
                <a:latin typeface="Garamond" charset="0"/>
              </a:rPr>
              <a:t>variable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When a player crashes we will change the value of the </a:t>
            </a:r>
            <a:r>
              <a:rPr lang="en-US" b="1">
                <a:latin typeface="Courier New" charset="0"/>
                <a:cs typeface="Courier New" charset="0"/>
              </a:rPr>
              <a:t>boolean</a:t>
            </a:r>
            <a:r>
              <a:rPr lang="en-US">
                <a:latin typeface="Garamond" charset="0"/>
              </a:rPr>
              <a:t> </a:t>
            </a:r>
          </a:p>
        </p:txBody>
      </p:sp>
      <p:pic>
        <p:nvPicPr>
          <p:cNvPr id="162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48498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750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6AAC775-2AEC-AD46-89B2-7934908A0322}" type="slidenum">
              <a:rPr lang="en-US">
                <a:latin typeface="Arial" charset="0"/>
              </a:rPr>
              <a:pPr eaLnBrk="1" hangingPunct="1"/>
              <a:t>232</a:t>
            </a:fld>
            <a:endParaRPr lang="en-US">
              <a:latin typeface="Arial" charset="0"/>
            </a:endParaRPr>
          </a:p>
        </p:txBody>
      </p:sp>
      <p:sp>
        <p:nvSpPr>
          <p:cNvPr id="516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 </a:t>
            </a:r>
            <a:r>
              <a:rPr lang="en-US">
                <a:latin typeface="Courier New" charset="0"/>
                <a:cs typeface="Courier New" charset="0"/>
              </a:rPr>
              <a:t>boolean gameOver </a:t>
            </a:r>
            <a:r>
              <a:rPr lang="en-US">
                <a:latin typeface="Garamond" charset="0"/>
              </a:rPr>
              <a:t>variable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Once the game is over, we</a:t>
            </a:r>
            <a:r>
              <a:rPr lang="ja-JP" altLang="en-US">
                <a:latin typeface="Garamond" charset="0"/>
              </a:rPr>
              <a:t>’</a:t>
            </a:r>
            <a:r>
              <a:rPr lang="en-US">
                <a:latin typeface="Garamond" charset="0"/>
              </a:rPr>
              <a:t>ll display an appropriate message</a:t>
            </a:r>
          </a:p>
        </p:txBody>
      </p:sp>
      <p:pic>
        <p:nvPicPr>
          <p:cNvPr id="163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49339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71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0D3091D-28FE-D54C-81D7-F4C9F77F5299}" type="slidenum">
              <a:rPr lang="en-US">
                <a:latin typeface="Arial" charset="0"/>
              </a:rPr>
              <a:pPr eaLnBrk="1" hangingPunct="1"/>
              <a:t>233</a:t>
            </a:fld>
            <a:endParaRPr lang="en-US">
              <a:latin typeface="Arial" charset="0"/>
            </a:endParaRPr>
          </a:p>
        </p:txBody>
      </p:sp>
      <p:sp>
        <p:nvSpPr>
          <p:cNvPr id="516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Practice Quiz Question:</a:t>
            </a:r>
            <a:br>
              <a:rPr lang="en-US">
                <a:latin typeface="Garamond" charset="0"/>
              </a:rPr>
            </a:br>
            <a:r>
              <a:rPr lang="en-US">
                <a:latin typeface="Garamond" charset="0"/>
              </a:rPr>
              <a:t>Find the </a:t>
            </a:r>
            <a:r>
              <a:rPr lang="en-US">
                <a:solidFill>
                  <a:srgbClr val="FFFF00"/>
                </a:solidFill>
                <a:latin typeface="Garamond" charset="0"/>
              </a:rPr>
              <a:t>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65532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background(0);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fill(255,0,0);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ellipse(10,10,10,10);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fill(0,255,0);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ellipse(20,20,10,10);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fill(255);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ellipse(30,30,10,10);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get(10,10) </a:t>
            </a: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!=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FFFF"/>
                </a:solidFill>
                <a:latin typeface="Courier New" pitchFamily="49" charset="0"/>
                <a:ea typeface="+mn-ea"/>
                <a:cs typeface="Courier New" pitchFamily="49" charset="0"/>
              </a:rPr>
              <a:t>color(0)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get(20,20) </a:t>
            </a: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==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FFFF"/>
                </a:solidFill>
                <a:latin typeface="Courier New" pitchFamily="49" charset="0"/>
                <a:ea typeface="+mn-ea"/>
                <a:cs typeface="Courier New" pitchFamily="49" charset="0"/>
              </a:rPr>
              <a:t>color(255)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get(30,30) </a:t>
            </a: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== </a:t>
            </a:r>
            <a:r>
              <a:rPr lang="en-US" sz="2400" b="1" dirty="0" smtClean="0">
                <a:solidFill>
                  <a:srgbClr val="00FFFF"/>
                </a:solidFill>
                <a:latin typeface="Courier New" pitchFamily="49" charset="0"/>
                <a:ea typeface="+mn-ea"/>
                <a:cs typeface="Courier New" pitchFamily="49" charset="0"/>
              </a:rPr>
              <a:t>color(255)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get(50,50) </a:t>
            </a:r>
            <a:r>
              <a:rPr lang="en-US" sz="2400" b="1" dirty="0" smtClean="0">
                <a:latin typeface="Courier New" pitchFamily="49" charset="0"/>
                <a:ea typeface="+mn-ea"/>
                <a:cs typeface="Courier New" pitchFamily="49" charset="0"/>
              </a:rPr>
              <a:t>!= </a:t>
            </a:r>
            <a:r>
              <a:rPr lang="en-US" sz="2400" b="1" dirty="0" smtClean="0">
                <a:solidFill>
                  <a:srgbClr val="00FFFF"/>
                </a:solidFill>
                <a:latin typeface="Courier New" pitchFamily="49" charset="0"/>
                <a:ea typeface="+mn-ea"/>
                <a:cs typeface="Courier New" pitchFamily="49" charset="0"/>
              </a:rPr>
              <a:t>color(0)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sz="2400" b="1" dirty="0">
              <a:solidFill>
                <a:srgbClr val="FFFF00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pic>
        <p:nvPicPr>
          <p:cNvPr id="1648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0"/>
            <a:ext cx="23812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2461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A73462A-7466-9142-85FC-D0F1142CADFF}" type="slidenum">
              <a:rPr lang="en-US">
                <a:latin typeface="Arial" charset="0"/>
              </a:rPr>
              <a:pPr eaLnBrk="1" hangingPunct="1"/>
              <a:t>234</a:t>
            </a:fld>
            <a:endParaRPr lang="en-US">
              <a:latin typeface="Arial" charset="0"/>
            </a:endParaRPr>
          </a:p>
        </p:txBody>
      </p:sp>
      <p:sp>
        <p:nvSpPr>
          <p:cNvPr id="516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Before I add the computer, let's clean up the code</a:t>
            </a:r>
          </a:p>
          <a:p>
            <a:pPr eaLnBrk="1" hangingPunct="1"/>
            <a:r>
              <a:rPr lang="en-US" b="1">
                <a:latin typeface="Courier New" charset="0"/>
              </a:rPr>
              <a:t>draw()</a:t>
            </a:r>
            <a:r>
              <a:rPr lang="en-US">
                <a:latin typeface="Garamond" charset="0"/>
              </a:rPr>
              <a:t> is getting ugly</a:t>
            </a:r>
          </a:p>
          <a:p>
            <a:pPr eaLnBrk="1" hangingPunct="1"/>
            <a:r>
              <a:rPr lang="en-US">
                <a:latin typeface="Garamond" charset="0"/>
              </a:rPr>
              <a:t>let's move the human code into its own function</a:t>
            </a:r>
          </a:p>
        </p:txBody>
      </p:sp>
      <p:pic>
        <p:nvPicPr>
          <p:cNvPr id="1669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3719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6691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3FEEE6B-F310-4A49-8376-9CF1486BBDAC}" type="slidenum">
              <a:rPr lang="en-US">
                <a:latin typeface="Arial" charset="0"/>
              </a:rPr>
              <a:pPr eaLnBrk="1" hangingPunct="1"/>
              <a:t>235</a:t>
            </a:fld>
            <a:endParaRPr lang="en-US">
              <a:latin typeface="Arial" charset="0"/>
            </a:endParaRPr>
          </a:p>
        </p:txBody>
      </p:sp>
      <p:sp>
        <p:nvSpPr>
          <p:cNvPr id="517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There, that's better</a:t>
            </a:r>
          </a:p>
          <a:p>
            <a:pPr eaLnBrk="1" hangingPunct="1"/>
            <a:r>
              <a:rPr lang="en-US">
                <a:latin typeface="Garamond" charset="0"/>
              </a:rPr>
              <a:t>Now we can use the </a:t>
            </a:r>
            <a:r>
              <a:rPr lang="en-US" b="1">
                <a:latin typeface="Courier New" charset="0"/>
              </a:rPr>
              <a:t>human()</a:t>
            </a:r>
            <a:r>
              <a:rPr lang="en-US">
                <a:latin typeface="Garamond" charset="0"/>
              </a:rPr>
              <a:t> function as a guide</a:t>
            </a:r>
          </a:p>
          <a:p>
            <a:pPr eaLnBrk="1" hangingPunct="1"/>
            <a:r>
              <a:rPr lang="en-US" b="1">
                <a:latin typeface="Courier New" charset="0"/>
              </a:rPr>
              <a:t>computer()</a:t>
            </a:r>
            <a:r>
              <a:rPr lang="en-US">
                <a:latin typeface="Garamond" charset="0"/>
              </a:rPr>
              <a:t> will be similar</a:t>
            </a:r>
          </a:p>
        </p:txBody>
      </p:sp>
      <p:pic>
        <p:nvPicPr>
          <p:cNvPr id="16794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447800"/>
            <a:ext cx="43910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5621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DD5BDD6-918E-6F4A-ABC6-6D9219DC33B7}" type="slidenum">
              <a:rPr lang="en-US">
                <a:latin typeface="Arial" charset="0"/>
              </a:rPr>
              <a:pPr eaLnBrk="1" hangingPunct="1"/>
              <a:t>236</a:t>
            </a:fld>
            <a:endParaRPr lang="en-US">
              <a:latin typeface="Arial" charset="0"/>
            </a:endParaRPr>
          </a:p>
        </p:txBody>
      </p:sp>
      <p:sp>
        <p:nvSpPr>
          <p:cNvPr id="519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The computer opponent will need it's own set of variables to keep track of its location and direction</a:t>
            </a:r>
          </a:p>
        </p:txBody>
      </p:sp>
      <p:pic>
        <p:nvPicPr>
          <p:cNvPr id="16896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676400"/>
            <a:ext cx="49911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856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FD4888A-762F-EA41-8E84-7A497671447A}" type="slidenum">
              <a:rPr lang="en-US">
                <a:latin typeface="Arial" charset="0"/>
              </a:rPr>
              <a:pPr eaLnBrk="1" hangingPunct="1"/>
              <a:t>237</a:t>
            </a:fld>
            <a:endParaRPr lang="en-US">
              <a:latin typeface="Arial" charset="0"/>
            </a:endParaRPr>
          </a:p>
        </p:txBody>
      </p:sp>
      <p:sp>
        <p:nvSpPr>
          <p:cNvPr id="520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52578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We will write a function that is very similar to </a:t>
            </a:r>
            <a:r>
              <a:rPr lang="en-US" b="1">
                <a:latin typeface="Courier New" charset="0"/>
              </a:rPr>
              <a:t>human()</a:t>
            </a:r>
            <a:r>
              <a:rPr lang="en-US">
                <a:latin typeface="Garamond" charset="0"/>
              </a:rPr>
              <a:t> called </a:t>
            </a:r>
            <a:r>
              <a:rPr lang="en-US" b="1">
                <a:latin typeface="Courier New" charset="0"/>
              </a:rPr>
              <a:t>computer()</a:t>
            </a:r>
          </a:p>
          <a:p>
            <a:pPr eaLnBrk="1" hangingPunct="1"/>
            <a:r>
              <a:rPr lang="en-US">
                <a:latin typeface="Garamond" charset="0"/>
              </a:rPr>
              <a:t>In </a:t>
            </a:r>
            <a:r>
              <a:rPr lang="en-US" b="1">
                <a:latin typeface="Courier New" charset="0"/>
              </a:rPr>
              <a:t>computer()</a:t>
            </a:r>
            <a:r>
              <a:rPr lang="en-US">
                <a:latin typeface="Garamond" charset="0"/>
              </a:rPr>
              <a:t>, will use </a:t>
            </a:r>
            <a:r>
              <a:rPr lang="en-US" b="1">
                <a:latin typeface="Courier New" charset="0"/>
              </a:rPr>
              <a:t>compX</a:t>
            </a:r>
            <a:r>
              <a:rPr lang="en-US">
                <a:latin typeface="Garamond" charset="0"/>
              </a:rPr>
              <a:t>, </a:t>
            </a:r>
            <a:r>
              <a:rPr lang="en-US" b="1">
                <a:latin typeface="Courier New" charset="0"/>
              </a:rPr>
              <a:t>compY</a:t>
            </a:r>
            <a:r>
              <a:rPr lang="en-US">
                <a:latin typeface="Garamond" charset="0"/>
              </a:rPr>
              <a:t>, etc., instead of </a:t>
            </a:r>
            <a:r>
              <a:rPr lang="en-US" b="1">
                <a:latin typeface="Courier New" charset="0"/>
              </a:rPr>
              <a:t>x</a:t>
            </a:r>
            <a:r>
              <a:rPr lang="en-US">
                <a:latin typeface="Garamond" charset="0"/>
              </a:rPr>
              <a:t> &amp; </a:t>
            </a:r>
            <a:r>
              <a:rPr lang="en-US" b="1">
                <a:latin typeface="Courier New" charset="0"/>
              </a:rPr>
              <a:t>y</a:t>
            </a:r>
          </a:p>
        </p:txBody>
      </p:sp>
      <p:pic>
        <p:nvPicPr>
          <p:cNvPr id="1699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828800"/>
            <a:ext cx="50863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4673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BE5367F-B886-7F4B-B50C-DDFDA535EB4E}" type="slidenum">
              <a:rPr lang="en-US">
                <a:latin typeface="Arial" charset="0"/>
              </a:rPr>
              <a:pPr eaLnBrk="1" hangingPunct="1"/>
              <a:t>238</a:t>
            </a:fld>
            <a:endParaRPr lang="en-US">
              <a:latin typeface="Arial" charset="0"/>
            </a:endParaRPr>
          </a:p>
        </p:txBody>
      </p:sp>
      <p:sp>
        <p:nvSpPr>
          <p:cNvPr id="515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The problem now is that our computer won't turn</a:t>
            </a:r>
          </a:p>
          <a:p>
            <a:pPr eaLnBrk="1" hangingPunct="1"/>
            <a:r>
              <a:rPr lang="en-US">
                <a:latin typeface="Garamond" charset="0"/>
              </a:rPr>
              <a:t>We need to add code to make it "smart"</a:t>
            </a:r>
          </a:p>
          <a:p>
            <a:pPr eaLnBrk="1" hangingPunct="1"/>
            <a:r>
              <a:rPr lang="en-US">
                <a:latin typeface="Garamond" charset="0"/>
              </a:rPr>
              <a:t>Sometimes, this is called "AI" for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4178888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C21B809-EC76-EB4A-88E5-1EAA0F3FAE3E}" type="slidenum">
              <a:rPr lang="en-US">
                <a:latin typeface="Arial" charset="0"/>
              </a:rPr>
              <a:pPr eaLnBrk="1" hangingPunct="1"/>
              <a:t>239</a:t>
            </a:fld>
            <a:endParaRPr lang="en-US">
              <a:latin typeface="Arial" charset="0"/>
            </a:endParaRPr>
          </a:p>
        </p:txBody>
      </p:sp>
      <p:sp>
        <p:nvSpPr>
          <p:cNvPr id="522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Adding a computer opponent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458200" cy="32004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In each of the </a:t>
            </a:r>
            <a:r>
              <a:rPr lang="en-US" b="1">
                <a:latin typeface="Garamond" charset="0"/>
              </a:rPr>
              <a:t>four</a:t>
            </a:r>
            <a:r>
              <a:rPr lang="en-US">
                <a:latin typeface="Garamond" charset="0"/>
              </a:rPr>
              <a:t> </a:t>
            </a:r>
            <a:r>
              <a:rPr lang="en-US" b="1">
                <a:latin typeface="Courier New" charset="0"/>
              </a:rPr>
              <a:t>if </a:t>
            </a:r>
            <a:r>
              <a:rPr lang="en-US">
                <a:latin typeface="Garamond" charset="0"/>
              </a:rPr>
              <a:t>statements of the computer, we will look ahead 1 place to see if we are going to run into something</a:t>
            </a:r>
          </a:p>
          <a:p>
            <a:pPr eaLnBrk="1" hangingPunct="1"/>
            <a:r>
              <a:rPr lang="en-US">
                <a:latin typeface="Garamond" charset="0"/>
              </a:rPr>
              <a:t>If we are, we'll turn by changing the value of </a:t>
            </a:r>
            <a:r>
              <a:rPr lang="en-US" b="1">
                <a:latin typeface="Courier New" charset="0"/>
              </a:rPr>
              <a:t>compDir</a:t>
            </a:r>
          </a:p>
        </p:txBody>
      </p:sp>
      <p:pic>
        <p:nvPicPr>
          <p:cNvPr id="17203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3048000"/>
            <a:ext cx="654526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038" name="Straight Arrow Connector 8"/>
          <p:cNvCxnSpPr>
            <a:cxnSpLocks noChangeShapeType="1"/>
          </p:cNvCxnSpPr>
          <p:nvPr/>
        </p:nvCxnSpPr>
        <p:spPr bwMode="auto">
          <a:xfrm>
            <a:off x="1371600" y="3505200"/>
            <a:ext cx="2057400" cy="198120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995081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962C92-38FD-406C-8FEE-7E9884CED73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latin typeface="Courier New" pitchFamily="49" charset="0"/>
              </a:rPr>
              <a:t>triangle(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20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20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280</a:t>
            </a:r>
            <a:r>
              <a:rPr lang="en-US" sz="3600" smtClean="0">
                <a:latin typeface="Courier New" pitchFamily="49" charset="0"/>
              </a:rPr>
              <a:t>,280,280);</a:t>
            </a:r>
          </a:p>
        </p:txBody>
      </p:sp>
      <p:pic>
        <p:nvPicPr>
          <p:cNvPr id="6042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29113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aramond"/>
              <a:buNone/>
            </a:pPr>
            <a:r>
              <a:rPr lang="en-US" sz="40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Computer programming and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aramond"/>
              <a:buNone/>
            </a:pPr>
            <a:r>
              <a:rPr lang="en-US" sz="40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Arduino microcontroller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3505200"/>
            <a:ext cx="4448175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8033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What is an Arduino?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41" name="Shape 41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aramond"/>
              <a:buNone/>
            </a:pPr>
            <a:r>
              <a:rPr lang="en-US" sz="2400" b="1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http://www.youtube.com/watch?v=CqrQmQqpHXc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564085"/>
            <a:ext cx="7243475" cy="4105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0872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Sparkfun Inventors Kit - SIK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Includes the </a:t>
            </a:r>
            <a:r>
              <a:rPr lang="en-US" sz="3200" b="0" i="0" u="none" strike="noStrike" cap="none" baseline="0" dirty="0" err="1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Arduino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a breadboard, and an instruction manual with 15 projects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 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will work through all 15 projects, plus some additional projects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825" y="4038600"/>
            <a:ext cx="3740150" cy="2819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5485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457200" y="274637"/>
            <a:ext cx="54863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Breadboard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228600" y="1219200"/>
            <a:ext cx="5333999" cy="3124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breadboard lets you make a circuit without soldering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Anything in the same column on the t</a:t>
            </a:r>
            <a:r>
              <a:rPr lang="en-US" sz="3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wo outer “Power Rails”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is connected</a:t>
            </a:r>
          </a:p>
          <a:p>
            <a:pPr marL="341312" marR="0" lvl="0" indent="-40227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aramond"/>
              <a:buChar char="■"/>
            </a:pPr>
            <a:r>
              <a:rPr lang="en-US" sz="3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inner sections are connected horizontally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two halves of the breadboard are separate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054349" cy="46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4648200"/>
            <a:ext cx="1916112" cy="2209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7808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A blinking LED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Arduino acts like a battery that can turn itself on and off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67025"/>
            <a:ext cx="6029325" cy="399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1136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A blinking LED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color of the jumper wires isn’t important, but make sure you have the right resistor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76889"/>
            <a:ext cx="8155577" cy="41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221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A blinking LED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57200" y="16002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color of the jumper wires isn’t important, but make sure you have the right resistor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76889"/>
            <a:ext cx="8155577" cy="41811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58491" y="4789714"/>
            <a:ext cx="3979818" cy="19349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23954" y="4868091"/>
            <a:ext cx="3683726" cy="17591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93280" y="3457303"/>
            <a:ext cx="1045029" cy="1277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149737" y="3535680"/>
            <a:ext cx="957943" cy="1048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611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The Code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Arduino is programmed by uploading code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code in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runs first, one time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Then the code in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repeats forever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600200"/>
            <a:ext cx="5029199" cy="398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98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The Code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Notice that the code is turning the power on and off to pin 13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800" y="1600200"/>
            <a:ext cx="1228725" cy="287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>
            <a:off x="6858000" y="1981200"/>
            <a:ext cx="1295400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2209800"/>
            <a:ext cx="3000374" cy="2363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62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The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We can change the code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the LED blinks twice, one short, one long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Note that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is a comment and ignored by the Arduino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676400"/>
            <a:ext cx="38862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910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77F279C-E506-4FAC-A0D1-4D96D9D97980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latin typeface="Courier New" pitchFamily="49" charset="0"/>
              </a:rPr>
              <a:t>rect(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50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20</a:t>
            </a:r>
            <a:r>
              <a:rPr lang="en-US" sz="3600" smtClean="0">
                <a:latin typeface="Courier New" pitchFamily="49" charset="0"/>
              </a:rPr>
              <a:t>,200,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100</a:t>
            </a:r>
            <a:r>
              <a:rPr lang="en-US" sz="3600" smtClean="0">
                <a:latin typeface="Courier New" pitchFamily="49" charset="0"/>
              </a:rPr>
              <a:t>);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95400"/>
            <a:ext cx="505936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6324600" y="2286000"/>
            <a:ext cx="0" cy="106680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2971800" y="38862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First Project – A Challenge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How could you modify the code in the first program so that the LED blinks in an SOS pattern?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600200"/>
            <a:ext cx="5029199" cy="398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3502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Understanding the code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52400" y="1600200"/>
            <a:ext cx="58674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are single line comments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/* */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are multi line comments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Comments are used to explain code to people, but not necessary for the program to run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Sometimes it is easier to understand the program if you remove the comments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1066800"/>
            <a:ext cx="2997199" cy="548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655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nd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blinking LED with a potientiometer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57200" y="1600200"/>
            <a:ext cx="3581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potentiometer adjusts the speed of the blinking LED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potentiometer changes resistance as it is turned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2133600"/>
            <a:ext cx="4497387" cy="2314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4721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nd 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Project – The Code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This is pretty much the same code as the first project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new idea here is </a:t>
            </a:r>
            <a:r>
              <a:rPr lang="en-US" sz="3200" b="0" i="1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variables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371600"/>
            <a:ext cx="3762375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5540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nd 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Project – The Code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228600" y="13716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is an example of a variable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variable is a place in the computer memory where we can store a value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is the value in this example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810000" y="1371600"/>
            <a:ext cx="5181600" cy="527526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28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6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13;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pinMode(</a:t>
            </a:r>
            <a:r>
              <a:rPr lang="en-US" sz="28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OUTPUT);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baseline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//other code not shown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baseline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//is the same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pinMode(</a:t>
            </a:r>
            <a:r>
              <a:rPr lang="en-US" sz="36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OUTPUT);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baseline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454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Variable declarations and initializations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28600" y="1371600"/>
            <a:ext cx="38099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 both C and Java, variable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declarations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initializations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are important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declaration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says how much memory we need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initialization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assigns the </a:t>
            </a:r>
            <a:r>
              <a:rPr lang="en-US" sz="3200" b="1" i="1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first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value to the variable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810000" y="2743200"/>
            <a:ext cx="5181600" cy="1435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ledPin </a:t>
            </a:r>
            <a:r>
              <a:rPr lang="en-US" sz="40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13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baseline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7568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 C</a:t>
            </a:r>
            <a:r>
              <a:rPr lang="en-US" sz="44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statement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is like a sentence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28600" y="1371600"/>
            <a:ext cx="77724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ledPin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13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This statement says “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create enough space in memory to store an integer, name it 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then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store the value 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in the space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.”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semi-colon is like a period, it ends the statement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775534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same code written a different way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28600" y="1371600"/>
            <a:ext cx="77724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ledPin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13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Can be written in two statements: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ledPin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13</a:t>
            </a:r>
            <a:r>
              <a:rPr lang="en-US" sz="4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37748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Functions are like paragraphs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57200" y="1219200"/>
            <a:ext cx="47244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Just like English writing is separated in paragraphs, programs are separated into functions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Each function has one job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Arduino rograms can have many functions, but will always have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setup()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371600"/>
            <a:ext cx="3762375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4921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nd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Project – A Challenge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57200" y="1600200"/>
            <a:ext cx="3505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Move the red wire from pin 13 on the Arduino to pin 12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Rewrite the program to use pin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87" y="1600200"/>
            <a:ext cx="4214812" cy="3286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4572000" y="2895600"/>
            <a:ext cx="2057400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2199211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BA6226-6FF2-4D7B-9BD2-144D8BC8ACB3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>
                <a:latin typeface="Courier New" pitchFamily="49" charset="0"/>
              </a:rPr>
              <a:t>quad(</a:t>
            </a:r>
            <a:r>
              <a:rPr lang="en-US" sz="3200" smtClean="0">
                <a:solidFill>
                  <a:srgbClr val="CC0000"/>
                </a:solidFill>
                <a:latin typeface="Courier New" pitchFamily="49" charset="0"/>
              </a:rPr>
              <a:t>50</a:t>
            </a:r>
            <a:r>
              <a:rPr lang="en-US" sz="3200" smtClean="0">
                <a:latin typeface="Courier New" pitchFamily="49" charset="0"/>
              </a:rPr>
              <a:t>,</a:t>
            </a:r>
            <a:r>
              <a:rPr lang="en-US" sz="3200" smtClean="0">
                <a:solidFill>
                  <a:srgbClr val="CC0000"/>
                </a:solidFill>
                <a:latin typeface="Courier New" pitchFamily="49" charset="0"/>
              </a:rPr>
              <a:t>20</a:t>
            </a:r>
            <a:r>
              <a:rPr lang="en-US" sz="3200" smtClean="0">
                <a:latin typeface="Courier New" pitchFamily="49" charset="0"/>
              </a:rPr>
              <a:t>,</a:t>
            </a:r>
            <a:r>
              <a:rPr lang="en-US" sz="3200" smtClean="0">
                <a:solidFill>
                  <a:srgbClr val="99CC00"/>
                </a:solidFill>
                <a:latin typeface="Courier New" pitchFamily="49" charset="0"/>
              </a:rPr>
              <a:t>220</a:t>
            </a:r>
            <a:r>
              <a:rPr lang="en-US" sz="3200" smtClean="0">
                <a:latin typeface="Courier New" pitchFamily="49" charset="0"/>
              </a:rPr>
              <a:t>,</a:t>
            </a:r>
            <a:r>
              <a:rPr lang="en-US" sz="3200" smtClean="0">
                <a:solidFill>
                  <a:srgbClr val="99CC00"/>
                </a:solidFill>
                <a:latin typeface="Courier New" pitchFamily="49" charset="0"/>
              </a:rPr>
              <a:t>80</a:t>
            </a:r>
            <a:r>
              <a:rPr lang="en-US" sz="3200" smtClean="0">
                <a:latin typeface="Courier New" pitchFamily="49" charset="0"/>
              </a:rPr>
              <a:t>,</a:t>
            </a:r>
            <a:r>
              <a:rPr lang="en-US" sz="3200" smtClean="0">
                <a:solidFill>
                  <a:srgbClr val="FFFF00"/>
                </a:solidFill>
                <a:latin typeface="Courier New" pitchFamily="49" charset="0"/>
              </a:rPr>
              <a:t>250</a:t>
            </a:r>
            <a:r>
              <a:rPr lang="en-US" sz="3200" smtClean="0">
                <a:latin typeface="Courier New" pitchFamily="49" charset="0"/>
              </a:rPr>
              <a:t>,</a:t>
            </a:r>
            <a:r>
              <a:rPr lang="en-US" sz="3200" smtClean="0">
                <a:solidFill>
                  <a:srgbClr val="FFFF00"/>
                </a:solidFill>
                <a:latin typeface="Courier New" pitchFamily="49" charset="0"/>
              </a:rPr>
              <a:t>160</a:t>
            </a:r>
            <a:r>
              <a:rPr lang="en-US" sz="3200" smtClean="0">
                <a:latin typeface="Courier New" pitchFamily="49" charset="0"/>
              </a:rPr>
              <a:t>,30,280);</a:t>
            </a:r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2736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Serial Monitor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window that can receive messages from the Arduino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Very useful for troubleshooting and debugging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3505200"/>
            <a:ext cx="303847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886200"/>
            <a:ext cx="4648200" cy="201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8685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Serial Monitor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Notice the difference when I move the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from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setup()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819400"/>
            <a:ext cx="5429250" cy="359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205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Literal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literal is formed with double quotes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E.g.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"Arduino says hello"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819400"/>
            <a:ext cx="5429250" cy="359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318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Expression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 expression does NOT have double quotes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 expression is evaluated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E.g.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 + 2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505200"/>
            <a:ext cx="6365875" cy="304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6043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Double quotes make a big difference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Notice the difference?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90800"/>
            <a:ext cx="6986586" cy="4051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1922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prints to the serial monitor window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prints AND THEN goes to the next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429000"/>
            <a:ext cx="6097586" cy="327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2153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0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Spaces and double quotes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you don’t put any spaces in the double quotes, there won’t be any spaces in the output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429000"/>
            <a:ext cx="6097586" cy="327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7645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0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Spaces and double quotes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we’ve added spaces after Arduino and says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124200"/>
            <a:ext cx="6411911" cy="327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440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we’ve added two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statements So that the output goes to the next line after “Arduino” and “says”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429000"/>
            <a:ext cx="5872161" cy="3428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1331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can mix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anyway you want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6553200" y="6248400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971800"/>
            <a:ext cx="6884987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604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45C7455-5094-4C5B-AFB5-8A2265100E05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latin typeface="Courier New" pitchFamily="49" charset="0"/>
              </a:rPr>
              <a:t>ellipse(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en-US" sz="3600" smtClean="0">
                <a:latin typeface="Courier New" pitchFamily="49" charset="0"/>
              </a:rPr>
              <a:t>,220,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80</a:t>
            </a:r>
            <a:r>
              <a:rPr lang="en-US" sz="3600" smtClean="0">
                <a:latin typeface="Courier New" pitchFamily="49" charset="0"/>
              </a:rPr>
              <a:t>);</a:t>
            </a:r>
          </a:p>
        </p:txBody>
      </p:sp>
      <p:pic>
        <p:nvPicPr>
          <p:cNvPr id="6349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9200"/>
            <a:ext cx="502761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2667000" y="49530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494" name="Line 4"/>
          <p:cNvSpPr>
            <a:spLocks noChangeShapeType="1"/>
          </p:cNvSpPr>
          <p:nvPr/>
        </p:nvSpPr>
        <p:spPr bwMode="auto">
          <a:xfrm>
            <a:off x="6172200" y="3352800"/>
            <a:ext cx="0" cy="106680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400594" y="2821577"/>
            <a:ext cx="3561806" cy="36554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 variables</a:t>
            </a:r>
            <a:r>
              <a:rPr lang="en-US" sz="3200" b="0" i="0" u="none" strike="noStrike" cap="none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store the long and short blinks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the potentiometer to change the variables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Shape 1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925" y="114299"/>
            <a:ext cx="4200525" cy="6610350"/>
          </a:xfrm>
          <a:prstGeom prst="rect">
            <a:avLst/>
          </a:prstGeom>
        </p:spPr>
      </p:pic>
      <p:sp>
        <p:nvSpPr>
          <p:cNvPr id="190" name="Shape 190"/>
          <p:cNvSpPr txBox="1"/>
          <p:nvPr/>
        </p:nvSpPr>
        <p:spPr>
          <a:xfrm>
            <a:off x="139337" y="300761"/>
            <a:ext cx="4293326" cy="22682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2</a:t>
            </a:r>
            <a:r>
              <a:rPr lang="en-US" sz="4400" b="1" i="0" u="none" strike="noStrike" cap="none" baseline="30000" dirty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nd </a:t>
            </a:r>
            <a:r>
              <a:rPr lang="en-US" sz="4400" b="1" i="0" u="none" strike="noStrike" cap="none" baseline="0" dirty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Project – </a:t>
            </a: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Another </a:t>
            </a:r>
            <a:r>
              <a:rPr lang="en-US" sz="4400" b="1" i="0" u="none" strike="noStrike" cap="none" baseline="0" dirty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5486285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28600" y="274637"/>
            <a:ext cx="5638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52400" y="1600200"/>
            <a:ext cx="3581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will be displayed on the Serial Monitor?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77786"/>
            <a:ext cx="3381374" cy="6269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6741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28599" y="274636"/>
            <a:ext cx="8458199" cy="2372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Danger! Always </a:t>
            </a:r>
            <a:r>
              <a:rPr lang="en-US" sz="4400" b="1" i="0" u="none" strike="noStrike" cap="none" baseline="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close the serial monitor</a:t>
            </a:r>
            <a:r>
              <a:rPr lang="en-US" sz="4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window 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before unplugging the </a:t>
            </a:r>
            <a:r>
              <a:rPr lang="en-US" sz="4400" b="1" i="0" u="none" strike="noStrike" cap="none" dirty="0" err="1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Arduino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522514" y="2838994"/>
            <a:ext cx="4432663" cy="3409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you don’t, you can lock up the </a:t>
            </a:r>
            <a:r>
              <a:rPr lang="en-US" sz="3200" b="0" i="0" u="none" strike="noStrike" cap="none" baseline="0" dirty="0" err="1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Arduino</a:t>
            </a:r>
            <a:endParaRPr lang="en-US" sz="3200" b="0" i="0" u="none" strike="noStrike" cap="none" baseline="0" dirty="0" smtClean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Ask me how I know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76" y="2522911"/>
            <a:ext cx="4020639" cy="383788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545874" y="3300549"/>
            <a:ext cx="4140924" cy="87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1216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blinking multicolor RGB LED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52400" y="1600200"/>
            <a:ext cx="59435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constants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const int RED_PIN = 9;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Adds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 more functions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the program in addition to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setup()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&amp;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mainColors()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&amp; 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showSpectrum()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statements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1524000"/>
            <a:ext cx="2638425" cy="505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2935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57200" y="1600200"/>
            <a:ext cx="76961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an additional function to the program that makes an original pattern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39540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57200" y="1600200"/>
            <a:ext cx="7696199" cy="12562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Note that pins 9, 10 and 11 are connected to the RGB led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Shape 21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87" y="2778034"/>
            <a:ext cx="4342140" cy="38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790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57200" y="1417638"/>
            <a:ext cx="7696199" cy="1438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lvl="0" indent="-341312"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Rather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than try and remember that pin 9 controls red, we’ll make a </a:t>
            </a:r>
            <a:r>
              <a:rPr lang="en-US" sz="32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constant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const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i="0" u="none" strike="noStrike" cap="none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RED_PIN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that is equal to 9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Shape 21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3" y="3172912"/>
            <a:ext cx="5106319" cy="34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0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Constants must be </a:t>
            </a:r>
            <a:r>
              <a:rPr lang="en-US" sz="4000" b="1" i="0" u="none" strike="noStrike" cap="none" baseline="0" dirty="0" smtClean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declared</a:t>
            </a:r>
            <a:r>
              <a:rPr lang="en-US" sz="40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4000" b="1" i="0" u="none" strike="noStrike" cap="none" baseline="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initialized </a:t>
            </a:r>
            <a:r>
              <a:rPr lang="en-US" sz="40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on the same line</a:t>
            </a:r>
            <a:endParaRPr lang="en-US" sz="40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228600" y="1371600"/>
            <a:ext cx="77724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4000" b="1" i="0" u="none" strike="noStrike" cap="none" baseline="0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4000" b="1" i="0" u="none" strike="noStrike" cap="none" baseline="0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RED_PIN</a:t>
            </a:r>
            <a:r>
              <a:rPr lang="en-US" sz="40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4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40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sz="40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you try and do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in in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two 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statements like a regular variable, you’ll get an error: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lvl="0" indent="-342900">
              <a:spcBef>
                <a:spcPts val="1000"/>
              </a:spcBef>
              <a:buClr>
                <a:srgbClr val="FFFF00"/>
              </a:buClr>
              <a:buSzPct val="25000"/>
            </a:pPr>
            <a:r>
              <a:rPr lang="en-US" sz="4000" b="1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40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40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RED_PIN</a:t>
            </a:r>
            <a:r>
              <a:rPr lang="en-US" sz="40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sz="40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urier New"/>
              <a:buNone/>
            </a:pPr>
            <a:r>
              <a:rPr lang="en-US" sz="4000" b="1" i="0" u="none" strike="noStrike" cap="none" baseline="0" dirty="0" smtClea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RED_PIN</a:t>
            </a:r>
            <a:r>
              <a:rPr lang="en-US" sz="40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 b="1" i="0" u="none" strike="noStrike" cap="none" baseline="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4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40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//ERROR!</a:t>
            </a:r>
            <a:endParaRPr lang="en-US" sz="40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9610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57200" y="1417638"/>
            <a:ext cx="7696199" cy="1438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Since it is a 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constant, trying to make </a:t>
            </a:r>
            <a:r>
              <a:rPr lang="en-US" sz="3200" b="1" i="0" u="none" strike="noStrike" cap="none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RED_PIN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equal to 8 will generate an error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Shape 21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98207" y="2603046"/>
            <a:ext cx="3586707" cy="41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58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57200" y="1600200"/>
            <a:ext cx="3886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First, we’ll write the </a:t>
            </a:r>
            <a:r>
              <a:rPr lang="en-US" sz="3200" b="0" i="1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function definition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which starts with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After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comes the name. You can name it whatever you want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295400"/>
            <a:ext cx="3876675" cy="543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Shape 224"/>
          <p:cNvCxnSpPr/>
          <p:nvPr/>
        </p:nvCxnSpPr>
        <p:spPr>
          <a:xfrm>
            <a:off x="3276600" y="5486400"/>
            <a:ext cx="1600199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5897799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60D298-A75D-4E17-BA28-327D035AD068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latin typeface="Courier New" pitchFamily="49" charset="0"/>
              </a:rPr>
              <a:t>point(150,150);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528796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Line 4"/>
          <p:cNvSpPr>
            <a:spLocks noChangeShapeType="1"/>
          </p:cNvSpPr>
          <p:nvPr/>
        </p:nvSpPr>
        <p:spPr bwMode="auto">
          <a:xfrm>
            <a:off x="2971800" y="41910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281363"/>
            <a:ext cx="3048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52800"/>
            <a:ext cx="19812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rd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57200" y="1600200"/>
            <a:ext cx="3886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code to the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curly braces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of your function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Then add a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function call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Notice there is no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in the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call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cxnSp>
        <p:nvCxnSpPr>
          <p:cNvPr id="234" name="Shape 234"/>
          <p:cNvCxnSpPr/>
          <p:nvPr/>
        </p:nvCxnSpPr>
        <p:spPr>
          <a:xfrm>
            <a:off x="4419600" y="4191000"/>
            <a:ext cx="1219199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1371600"/>
            <a:ext cx="3124200" cy="548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Shape 236"/>
          <p:cNvCxnSpPr/>
          <p:nvPr/>
        </p:nvCxnSpPr>
        <p:spPr>
          <a:xfrm>
            <a:off x="4419600" y="4876800"/>
            <a:ext cx="1143000" cy="1587"/>
          </a:xfrm>
          <a:prstGeom prst="straightConnector1">
            <a:avLst/>
          </a:prstGeom>
          <a:noFill/>
          <a:ln w="76300" cap="sq">
            <a:solidFill>
              <a:srgbClr val="FFFF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506470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Question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57200" y="1600200"/>
            <a:ext cx="38862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Shape 23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17" y="1807515"/>
            <a:ext cx="5100366" cy="50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04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93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  <a:p>
            <a:pPr lvl="0" algn="ctr">
              <a:buClr>
                <a:srgbClr val="E5E5FF"/>
              </a:buClr>
              <a:buSzPct val="25000"/>
            </a:pPr>
            <a:r>
              <a:rPr lang="en-US" sz="4400" b="1" dirty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http://code.org/educate/videos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2740284"/>
            <a:ext cx="3619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327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SOS Pattern using </a:t>
            </a: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4581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Every 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loop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has a </a:t>
            </a:r>
            <a:r>
              <a:rPr lang="en-US" sz="3200" b="0" i="0" u="none" strike="noStrike" cap="none" dirty="0" smtClean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  <a:t>variable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</a:t>
            </a:r>
            <a:r>
              <a:rPr lang="en-US" sz="3200" dirty="0" smtClean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  <a:t>variable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progresses </a:t>
            </a:r>
            <a:r>
              <a:rPr lang="en-US" sz="3200" dirty="0" err="1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thtough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some values that are sometimes called </a:t>
            </a:r>
            <a:r>
              <a:rPr lang="en-US" sz="3200" b="0" i="1" u="none" strike="noStrike" cap="none" dirty="0" smtClean="0">
                <a:solidFill>
                  <a:srgbClr val="92D050"/>
                </a:solidFill>
                <a:latin typeface="Garamond"/>
                <a:ea typeface="Garamond"/>
                <a:cs typeface="Garamond"/>
                <a:sym typeface="Garamond"/>
              </a:rPr>
              <a:t>start</a:t>
            </a:r>
            <a:r>
              <a:rPr lang="en-US" sz="3200" b="0" i="0" u="none" strike="noStrike" cap="none" dirty="0" smtClean="0">
                <a:solidFill>
                  <a:srgbClr val="92D05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1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stop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3200" b="0" i="1" u="none" strike="noStrike" cap="none" dirty="0" smtClean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step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or(</a:t>
            </a:r>
            <a:r>
              <a:rPr lang="en-US" sz="3200" b="1" dirty="0" err="1" smtClean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92D05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</a:t>
            </a:r>
            <a:r>
              <a:rPr lang="en-US" sz="3200" b="1" dirty="0" smtClean="0">
                <a:solidFill>
                  <a:srgbClr val="92D05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1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 </a:t>
            </a:r>
            <a:r>
              <a:rPr lang="en-US" sz="32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&lt;=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3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 </a:t>
            </a:r>
            <a:r>
              <a:rPr lang="en-US" sz="32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1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</a:t>
            </a:r>
          </a:p>
          <a:p>
            <a:pPr marL="457200" indent="-457200">
              <a:buClr>
                <a:srgbClr val="FFCC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 this case </a:t>
            </a:r>
            <a:r>
              <a:rPr lang="en-US" sz="32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will progress from </a:t>
            </a:r>
            <a:r>
              <a:rPr lang="en-US" sz="3200" dirty="0" smtClean="0">
                <a:solidFill>
                  <a:srgbClr val="92D05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lang="en-US" sz="320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with a step of </a:t>
            </a:r>
            <a:r>
              <a:rPr lang="en-US" sz="3200" dirty="0" smtClean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 lang="en-US" sz="3200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</a:pPr>
            <a:r>
              <a:rPr lang="en-US" sz="3200" b="1" i="0" u="none" strike="noStrike" cap="none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endParaRPr lang="en-US" sz="3200" b="1" i="0" u="none" strike="noStrike" cap="none" baseline="0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183046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SOS Pattern using </a:t>
            </a: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228601" y="1600200"/>
            <a:ext cx="43434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I’ve got a program with two blink functions </a:t>
            </a:r>
            <a:r>
              <a:rPr lang="en-US" sz="3200" b="1" i="0" u="none" strike="noStrike" cap="none" baseline="0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shortBlink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() 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3200" b="1" i="0" u="none" strike="noStrike" cap="none" baseline="0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longBlink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()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4" y="1417637"/>
            <a:ext cx="2753133" cy="52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818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SOS Pattern using </a:t>
            </a: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228601" y="1600200"/>
            <a:ext cx="4056016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Now I’ve added three </a:t>
            </a:r>
            <a:r>
              <a:rPr lang="en-US" sz="3200" b="1" i="0" u="none" strike="noStrike" cap="none" baseline="0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11209"/>
            <a:ext cx="4343399" cy="46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76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1;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&lt;= 5;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+ 1)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414952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37456" y="1486988"/>
            <a:ext cx="8349343" cy="2919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1;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&lt;= 5;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+ 1)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98" y="3675289"/>
            <a:ext cx="3942534" cy="29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261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for(int i = 2; 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i&lt;=10</a:t>
            </a: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 i = i + 2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974336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37456" y="1486988"/>
            <a:ext cx="8349343" cy="2919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2;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&lt;=10;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+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2)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98" y="3675289"/>
            <a:ext cx="3942534" cy="29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89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1C7FA3-5C3F-4377-A189-93A9CE4B35EF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>
                <a:latin typeface="Courier New" pitchFamily="49" charset="0"/>
              </a:rPr>
              <a:t>line(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10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CC0000"/>
                </a:solidFill>
                <a:latin typeface="Courier New" pitchFamily="49" charset="0"/>
              </a:rPr>
              <a:t>250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290</a:t>
            </a:r>
            <a:r>
              <a:rPr lang="en-US" sz="3600" smtClean="0">
                <a:latin typeface="Courier New" pitchFamily="49" charset="0"/>
              </a:rPr>
              <a:t>,</a:t>
            </a:r>
            <a:r>
              <a:rPr lang="en-US" sz="3600" smtClean="0">
                <a:solidFill>
                  <a:srgbClr val="99CC00"/>
                </a:solidFill>
                <a:latin typeface="Courier New" pitchFamily="49" charset="0"/>
              </a:rPr>
              <a:t>15</a:t>
            </a:r>
            <a:r>
              <a:rPr lang="en-US" sz="3600" smtClean="0">
                <a:latin typeface="Courier New" pitchFamily="49" charset="0"/>
              </a:rPr>
              <a:t>);</a:t>
            </a:r>
          </a:p>
        </p:txBody>
      </p:sp>
      <p:pic>
        <p:nvPicPr>
          <p:cNvPr id="655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371600"/>
            <a:ext cx="516413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for(int i = 3; i &lt;= 6; </a:t>
            </a:r>
            <a:r>
              <a:rPr lang="nn-NO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nn-NO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lvl="0">
              <a:buClr>
                <a:srgbClr val="FFCC00"/>
              </a:buClr>
              <a:buSzPct val="70000"/>
            </a:pP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endParaRPr lang="en-US" sz="3200" b="1" dirty="0" smtClean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Garamond"/>
              </a:rPr>
              <a:t>i++ </a:t>
            </a:r>
            <a:r>
              <a:rPr lang="nn-NO" sz="3200" i="1" dirty="0" smtClean="0">
                <a:solidFill>
                  <a:srgbClr val="FFFFFF"/>
                </a:solidFill>
                <a:latin typeface="Garamond" panose="02020404030301010803" pitchFamily="18" charset="0"/>
                <a:cs typeface="Courier New" panose="02070309020205020404" pitchFamily="49" charset="0"/>
                <a:sym typeface="Garamond"/>
              </a:rPr>
              <a:t>is the same as </a:t>
            </a:r>
            <a:r>
              <a:rPr lang="nn-NO" sz="32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Garamond"/>
              </a:rPr>
              <a:t>i = i + 1</a:t>
            </a:r>
            <a:endParaRPr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00343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for(int i = 3; i &lt;= 6; i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86" y="4038599"/>
            <a:ext cx="27717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12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for(int i = 3; i &lt;= 6; i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843410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1"/>
            <a:ext cx="8349343" cy="28760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nn-NO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for(int i = 3; i &lt;= 6; i</a:t>
            </a:r>
            <a:r>
              <a:rPr lang="nn-NO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96" y="3900351"/>
            <a:ext cx="3834714" cy="28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45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Understanding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the code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457200" y="1600200"/>
            <a:ext cx="42671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a </a:t>
            </a:r>
            <a:r>
              <a:rPr lang="en-US" sz="3200" b="1" i="0" u="none" strike="noStrike" cap="none" baseline="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3200" b="0" i="0" u="none" strike="noStrike" cap="none" baseline="0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loop 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changes the RGB value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of the light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</a:t>
            </a:r>
            <a:r>
              <a:rPr lang="en-US" sz="32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variable will repeatedly progress 0,1,2,3….254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After each progression we will </a:t>
            </a:r>
            <a:r>
              <a:rPr lang="en-US" sz="32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delay() 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for a short 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cxnSp>
        <p:nvCxnSpPr>
          <p:cNvPr id="246" name="Shape 246"/>
          <p:cNvCxnSpPr/>
          <p:nvPr/>
        </p:nvCxnSpPr>
        <p:spPr>
          <a:xfrm>
            <a:off x="4572000" y="3733800"/>
            <a:ext cx="763586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47" name="Shape 247"/>
          <p:cNvCxnSpPr/>
          <p:nvPr/>
        </p:nvCxnSpPr>
        <p:spPr>
          <a:xfrm>
            <a:off x="4572000" y="4495800"/>
            <a:ext cx="763586" cy="1587"/>
          </a:xfrm>
          <a:prstGeom prst="straightConnector1">
            <a:avLst/>
          </a:prstGeom>
          <a:noFill/>
          <a:ln w="76300" cap="sq">
            <a:solidFill>
              <a:srgbClr val="FFFF00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150" y="1524000"/>
            <a:ext cx="3752850" cy="340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2806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6592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Understanding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the code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457200" y="1591491"/>
            <a:ext cx="42671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RGB values will progress in this pattern</a:t>
            </a:r>
          </a:p>
          <a:p>
            <a:pPr lvl="0"/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0 0 255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1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254</a:t>
            </a:r>
          </a:p>
          <a:p>
            <a:pPr lvl="0"/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253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3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252</a:t>
            </a:r>
            <a:endParaRPr lang="en-US" sz="3200" dirty="0"/>
          </a:p>
          <a:p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4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251</a:t>
            </a:r>
            <a:endParaRPr lang="en-US" sz="3200" dirty="0"/>
          </a:p>
          <a:p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5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250</a:t>
            </a:r>
            <a:endParaRPr lang="en-US" sz="3200" dirty="0"/>
          </a:p>
          <a:p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6 </a:t>
            </a:r>
            <a:r>
              <a:rPr lang="en-US" sz="3200" dirty="0">
                <a:solidFill>
                  <a:srgbClr val="FFFFFF"/>
                </a:solidFill>
                <a:latin typeface="Garamond"/>
                <a:sym typeface="Garamond"/>
              </a:rPr>
              <a:t>0 </a:t>
            </a:r>
            <a:r>
              <a:rPr lang="en-US" sz="3200" dirty="0" smtClean="0">
                <a:solidFill>
                  <a:srgbClr val="FFFFFF"/>
                </a:solidFill>
                <a:latin typeface="Garamond"/>
                <a:sym typeface="Garamond"/>
              </a:rPr>
              <a:t>249</a:t>
            </a:r>
            <a:endParaRPr lang="en-US" sz="3200" dirty="0"/>
          </a:p>
          <a:p>
            <a:r>
              <a:rPr lang="en-US" sz="3200" i="1" dirty="0">
                <a:solidFill>
                  <a:srgbClr val="FFFFFF"/>
                </a:solidFill>
                <a:latin typeface="Garamond"/>
                <a:sym typeface="Garamond"/>
              </a:rPr>
              <a:t>a</a:t>
            </a:r>
            <a:r>
              <a:rPr lang="en-US" sz="3200" i="1" dirty="0" smtClean="0">
                <a:solidFill>
                  <a:srgbClr val="FFFFFF"/>
                </a:solidFill>
                <a:latin typeface="Garamond"/>
                <a:sym typeface="Garamond"/>
              </a:rPr>
              <a:t>nd so on . . .</a:t>
            </a:r>
            <a:endParaRPr lang="en-US" sz="3200" i="1" dirty="0"/>
          </a:p>
          <a:p>
            <a:pPr lvl="0"/>
            <a:endParaRPr lang="en-US" sz="3200" dirty="0"/>
          </a:p>
          <a:p>
            <a:endParaRPr lang="en-US" sz="3200" dirty="0"/>
          </a:p>
          <a:p>
            <a:pPr lvl="0"/>
            <a:endParaRPr sz="3200" dirty="0"/>
          </a:p>
        </p:txBody>
      </p:sp>
      <p:sp>
        <p:nvSpPr>
          <p:cNvPr id="245" name="Shape 245"/>
          <p:cNvSpPr txBox="1"/>
          <p:nvPr/>
        </p:nvSpPr>
        <p:spPr>
          <a:xfrm>
            <a:off x="6553200" y="6239691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150" y="1515291"/>
            <a:ext cx="3752850" cy="340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8884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 Question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228600" y="1600200"/>
            <a:ext cx="8349343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this display?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3;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&lt;= 5;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("hello");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2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&lt; 11;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=i+3)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FFCC00"/>
              </a:buClr>
              <a:buSzPct val="70000"/>
            </a:pP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91283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830" y="228600"/>
            <a:ext cx="7761288" cy="1131888"/>
          </a:xfrm>
        </p:spPr>
        <p:txBody>
          <a:bodyPr>
            <a:normAutofit/>
          </a:bodyPr>
          <a:lstStyle/>
          <a:p>
            <a:r>
              <a:rPr lang="en-US" dirty="0" smtClean="0"/>
              <a:t>Quiz Postponed until 9/5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988" y="1219200"/>
            <a:ext cx="7761287" cy="650557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Tomorrow is an earthquake drill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Block 2 starts 8:20, block 1 starts normal time 7:35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You should bring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Hat and/or jacket (dress in layers)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Appropriate shoes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Something to do that will keep you occupied for a an hour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sz="2600" dirty="0" smtClean="0">
              <a:solidFill>
                <a:schemeClr val="bg1"/>
              </a:solidFill>
            </a:endParaRPr>
          </a:p>
          <a:p>
            <a:pPr lvl="1"/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8" y="4583565"/>
            <a:ext cx="6878823" cy="20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67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School Loop Assignment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600200"/>
            <a:ext cx="8242663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should see a new assignment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need to write a SOS program that has two variables, two functions and three loops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Save the program and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submit the .</a:t>
            </a:r>
            <a:r>
              <a:rPr lang="en-US" sz="3200" b="0" i="0" u="none" strike="noStrike" cap="none" dirty="0" err="1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ino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file to School Loop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937558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600200"/>
            <a:ext cx="8242663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lvl="0" indent="-342900">
              <a:spcBef>
                <a:spcPts val="800"/>
              </a:spcBef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 array is a collection of data, all of the same data type, that is accessed with an index</a:t>
            </a:r>
          </a:p>
          <a:p>
            <a:pPr marL="342900" lvl="0" indent="-342900">
              <a:spcBef>
                <a:spcPts val="800"/>
              </a:spcBef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a variable is like a mailbox, an array is like the mailboxes at a post office or an apartment building: a row of otherwise identical boxes with different numbers.</a:t>
            </a:r>
          </a:p>
          <a:p>
            <a:pPr marL="342900" lvl="0" indent="-342900">
              <a:spcBef>
                <a:spcPts val="800"/>
              </a:spcBef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[] </a:t>
            </a:r>
            <a:r>
              <a:rPr lang="en-US" sz="32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(square brackets) are used to indicate an array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917002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4BD69BC-341C-4D96-99EB-A6AF143E5883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you’ll learn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How to make computer programs using Java, the language used in Advanced Placement Computer Science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How to put your program on a webpage and share it using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How to format your webpage using a little bit of html and </a:t>
            </a:r>
            <a:r>
              <a:rPr lang="en-US" sz="2800" dirty="0" err="1" smtClean="0"/>
              <a:t>css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How to program </a:t>
            </a:r>
            <a:r>
              <a:rPr lang="en-US" sz="2800" dirty="0" err="1" smtClean="0"/>
              <a:t>Arduinos</a:t>
            </a:r>
            <a:r>
              <a:rPr lang="en-US" sz="2800" dirty="0" smtClean="0"/>
              <a:t>, the microcontroller used in robotics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How to make wearable electronics using </a:t>
            </a:r>
            <a:r>
              <a:rPr lang="en-US" sz="2800" dirty="0" err="1" smtClean="0"/>
              <a:t>Arduinos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800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2A71ABA-A101-4695-9A3D-3686B1718261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endpoints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sz="2800" b="1" smtClean="0">
                <a:latin typeface="Courier New" pitchFamily="49" charset="0"/>
              </a:rPr>
              <a:t>bezier(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20,20</a:t>
            </a:r>
            <a:r>
              <a:rPr lang="de-DE" sz="2800" b="1" smtClean="0">
                <a:latin typeface="Courier New" pitchFamily="49" charset="0"/>
              </a:rPr>
              <a:t>,10,110,280,150,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280,280</a:t>
            </a:r>
            <a:r>
              <a:rPr lang="de-DE" sz="2800" b="1" smtClean="0">
                <a:latin typeface="Courier New" pitchFamily="49" charset="0"/>
              </a:rPr>
              <a:t>);</a:t>
            </a:r>
            <a:endParaRPr lang="en-US" sz="2800" b="1" smtClean="0">
              <a:latin typeface="Courier New" pitchFamily="49" charset="0"/>
            </a:endParaRP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4289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Arrays</a:t>
            </a:r>
            <a:endParaRPr lang="en-US" sz="4400" b="1" i="0" u="none" strike="noStrike" cap="none" baseline="0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905000"/>
            <a:ext cx="7500938" cy="441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[] </a:t>
            </a:r>
            <a:r>
              <a:rPr lang="en-US" sz="2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nums</a:t>
            </a:r>
            <a:r>
              <a:rPr lang="en-US" sz="2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{5,-4,17};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b="1" dirty="0" smtClean="0">
              <a:solidFill>
                <a:schemeClr val="bg1"/>
              </a:solidFill>
              <a:latin typeface="Courier New" pitchFamily="49" charset="0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2514600" y="2743200"/>
            <a:ext cx="3733800" cy="533400"/>
          </a:xfrm>
          <a:custGeom>
            <a:avLst/>
            <a:gdLst>
              <a:gd name="T0" fmla="*/ 0 w 2352"/>
              <a:gd name="T1" fmla="*/ 0 h 336"/>
              <a:gd name="T2" fmla="*/ 2147483647 w 2352"/>
              <a:gd name="T3" fmla="*/ 0 h 336"/>
              <a:gd name="T4" fmla="*/ 2147483647 w 2352"/>
              <a:gd name="T5" fmla="*/ 2147483647 h 336"/>
              <a:gd name="T6" fmla="*/ 0 w 2352"/>
              <a:gd name="T7" fmla="*/ 2147483647 h 336"/>
              <a:gd name="T8" fmla="*/ 0 w 235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52"/>
              <a:gd name="T16" fmla="*/ 0 h 336"/>
              <a:gd name="T17" fmla="*/ 2352 w 235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52" h="336">
                <a:moveTo>
                  <a:pt x="0" y="0"/>
                </a:moveTo>
                <a:lnTo>
                  <a:pt x="2352" y="0"/>
                </a:lnTo>
                <a:lnTo>
                  <a:pt x="2352" y="336"/>
                </a:lnTo>
                <a:lnTo>
                  <a:pt x="0" y="3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657600" y="2743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105400" y="2743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295400" y="2743200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  <a:latin typeface="Verdana" panose="020B0604030504040204" pitchFamily="34" charset="0"/>
              </a:rPr>
              <a:t>nums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727325" y="3308350"/>
            <a:ext cx="332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  <a:latin typeface="Verdana" panose="020B0604030504040204" pitchFamily="34" charset="0"/>
              </a:rPr>
              <a:t>[0]        [1]        [2]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727325" y="269875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870325" y="2698750"/>
            <a:ext cx="51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  <a:latin typeface="Verdana" panose="020B0604030504040204" pitchFamily="34" charset="0"/>
              </a:rPr>
              <a:t>-4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241925" y="2698750"/>
            <a:ext cx="57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  <a:latin typeface="Verdana" panose="020B060403050404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86654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600200"/>
            <a:ext cx="8242663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3200" b="1" i="0" u="none" strike="noStrike" cap="none" baseline="0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[] = {5,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1, 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7,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3};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0;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 3;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388054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600200"/>
            <a:ext cx="8242663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3200" b="1" i="0" u="none" strike="noStrike" cap="none" baseline="0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[] = {5,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1, 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7,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3};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or(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0;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 3;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3" y="2345190"/>
            <a:ext cx="1934663" cy="26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033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 Question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854926"/>
            <a:ext cx="8242663" cy="4393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[] 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{10,23,4,56,91,2};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[2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 = 3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0;i &lt; 6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;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i=i+2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)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 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609874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Multiple LEDs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52400" y="1600200"/>
            <a:ext cx="58674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arrays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ledPins[] = {2,3,4,5,6,7,8,9};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//other code not shown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digitalWrite(ledPins[0], HIGH);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 array is a collection of things that is accessed with an index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1219200"/>
            <a:ext cx="3095625" cy="515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4880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Multiple LEDs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52400" y="1600200"/>
            <a:ext cx="86105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first element is at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index 0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ledPins[] = {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,3,4,5,6,7,8,9};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//other code not shown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digitalWrite(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ledPins[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HIGH);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00361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Multiple LEDs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52400" y="1600200"/>
            <a:ext cx="86105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second element is at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index 1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ledPins[] = {2,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,4,5,6,7,8,9};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//other code not shown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digitalWrite(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ledPins[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HIGH);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226916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Multiple LEDs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228600" y="1553391"/>
            <a:ext cx="8669383" cy="21444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FFFFFF"/>
              </a:buClr>
              <a:buSzPct val="25000"/>
            </a:pP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for(index = 0; index &lt;= 7; index++)</a:t>
            </a:r>
          </a:p>
          <a:p>
            <a:pPr lvl="0">
              <a:buClr>
                <a:srgbClr val="FFFFFF"/>
              </a:buClr>
              <a:buSzPct val="25000"/>
            </a:pPr>
            <a:r>
              <a:rPr lang="en-US" sz="2400" b="1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FFFFFF"/>
              </a:buClr>
              <a:buSzPct val="25000"/>
            </a:pP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ledPins</a:t>
            </a: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[index],OUTPUT</a:t>
            </a:r>
            <a:r>
              <a:rPr lang="en-US" sz="2400" b="1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buClr>
                <a:srgbClr val="FFFFFF"/>
              </a:buClr>
              <a:buSzPct val="25000"/>
            </a:pP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21" y="3291840"/>
            <a:ext cx="4449128" cy="35661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339839" y="6248400"/>
            <a:ext cx="1288869" cy="5429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44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457200" y="1600200"/>
            <a:ext cx="76961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your own function that uses a loop to produce an original pattern and add it to the program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975018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57200" y="1600200"/>
            <a:ext cx="3962399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can use one of the 6 functions as an example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Notice that the calls to 5 functions are “commented out”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Uncomment them to see them run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75" y="1371600"/>
            <a:ext cx="4695825" cy="390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6045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1D4F06-1C4B-403A-99EE-2C32A15DED75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These two invisible</a:t>
            </a:r>
            <a:br>
              <a:rPr lang="en-US" sz="4000" dirty="0" smtClean="0"/>
            </a:br>
            <a:r>
              <a:rPr lang="en-US" sz="4000" dirty="0" smtClean="0"/>
              <a:t>points "pull" the curve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sz="2800" b="1" smtClean="0">
                <a:latin typeface="Courier New" pitchFamily="49" charset="0"/>
              </a:rPr>
              <a:t>bezier(20,20,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10,110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280,150</a:t>
            </a:r>
            <a:r>
              <a:rPr lang="de-DE" sz="2800" b="1" smtClean="0">
                <a:latin typeface="Courier New" pitchFamily="49" charset="0"/>
              </a:rPr>
              <a:t>,280,280);</a:t>
            </a:r>
            <a:endParaRPr lang="en-US" sz="2800" b="1" smtClean="0">
              <a:latin typeface="Courier New" pitchFamily="49" charset="0"/>
            </a:endParaRPr>
          </a:p>
        </p:txBody>
      </p:sp>
      <p:pic>
        <p:nvPicPr>
          <p:cNvPr id="675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09800"/>
            <a:ext cx="43894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 Question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1854926"/>
            <a:ext cx="8242663" cy="43934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[] 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{12,3,6,4,-2};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[0]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[1] +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[2];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[1]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[0]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[4];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[2]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= 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[0] +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[1];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0;i &lt;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3;i++)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 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238499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Push Buttons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152400" y="1600200"/>
            <a:ext cx="50291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input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button1State, button2State;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button1State = digitalRead(button1Pin);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0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(((button1State == LOW)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logical operators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Heads up! two different resistors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75" y="1295400"/>
            <a:ext cx="3781425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8778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Don’t mix up the two resistors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457200" y="1600200"/>
            <a:ext cx="8153399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two resistors are different, using the wrong one may prevent your circuit from working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Every resistor has a combination of colored bands that identify its value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We’re lucky our kit only uses two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0"/>
            <a:ext cx="8010525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0157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the second push button at D9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the wire connecting I9 to -7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the resistor connecting I11 to +10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the green cord connecting pin 3 to H11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all the code that refers to button2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Rewrite the program so that button1 turns the LED on and off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617455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600200"/>
            <a:ext cx="6311900" cy="453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1019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35131" y="91756"/>
            <a:ext cx="8586652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</a:t>
            </a:r>
            <a:r>
              <a:rPr lang="en-US" sz="4400" b="1" dirty="0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rint</a:t>
            </a: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dirty="0" err="1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println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39634" y="2447108"/>
            <a:ext cx="8055428" cy="3801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("one");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("two");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("three");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707305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35131" y="91756"/>
            <a:ext cx="8586652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</a:t>
            </a:r>
            <a:r>
              <a:rPr lang="en-US" sz="4400" b="1" dirty="0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rint</a:t>
            </a: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dirty="0" err="1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println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39634" y="2447108"/>
            <a:ext cx="8055428" cy="3801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("one");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("two");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("three");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one</a:t>
            </a:r>
          </a:p>
          <a:p>
            <a:pPr lvl="0"/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twothree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495101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35131" y="91756"/>
            <a:ext cx="8586652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</a:t>
            </a:r>
            <a:r>
              <a:rPr lang="en-US" sz="4400" b="1" dirty="0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rint</a:t>
            </a: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dirty="0" err="1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println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39634" y="2447108"/>
            <a:ext cx="8055428" cy="3801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("one");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("two");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("three");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94779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35131" y="91756"/>
            <a:ext cx="8586652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</a:t>
            </a:r>
            <a:r>
              <a:rPr lang="en-US" sz="4400" b="1" dirty="0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rint</a:t>
            </a: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dirty="0" err="1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println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39634" y="2447108"/>
            <a:ext cx="8055428" cy="3801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("one");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("two");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("three");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069201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235131" y="91756"/>
            <a:ext cx="8586652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</a:t>
            </a:r>
            <a:r>
              <a:rPr lang="en-US" sz="4400" b="1" dirty="0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rint</a:t>
            </a: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vs. </a:t>
            </a:r>
            <a:r>
              <a:rPr lang="en-US" sz="4400" b="1" dirty="0" err="1" smtClean="0">
                <a:solidFill>
                  <a:srgbClr val="E5E5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println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39634" y="2447108"/>
            <a:ext cx="8055428" cy="3801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("one");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 two");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24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("three");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One two</a:t>
            </a:r>
          </a:p>
          <a:p>
            <a:pPr lvl="0"/>
            <a:r>
              <a:rPr lang="en-US" sz="24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three</a:t>
            </a:r>
            <a:endParaRPr lang="en-US" sz="24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35599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D7F7DF-C317-4C62-BFAD-2441D6133106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effect at the ends is weaker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sz="2800" b="1" smtClean="0">
                <a:latin typeface="Courier New" pitchFamily="49" charset="0"/>
              </a:rPr>
              <a:t>bezier(20,20,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210,250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290,250</a:t>
            </a:r>
            <a:r>
              <a:rPr lang="de-DE" sz="2800" b="1" smtClean="0">
                <a:latin typeface="Courier New" pitchFamily="49" charset="0"/>
              </a:rPr>
              <a:t>,280,280);</a:t>
            </a:r>
            <a:endParaRPr lang="en-US" sz="2800" b="1" smtClean="0">
              <a:latin typeface="Courier New" pitchFamily="49" charset="0"/>
            </a:endParaRP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209800"/>
            <a:ext cx="43767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774474" y="3784191"/>
            <a:ext cx="4369526" cy="22334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Quiz Question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52399" y="274638"/>
            <a:ext cx="8242663" cy="5973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setup()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Serial.begin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(9600);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Arduino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");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ln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says");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("Hi");</a:t>
            </a:r>
            <a:endParaRPr lang="en-US" sz="3200" b="1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void loop()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{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//empty!</a:t>
            </a:r>
          </a:p>
          <a:p>
            <a:pPr lvl="0"/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dirty="0"/>
          </a:p>
        </p:txBody>
      </p:sp>
      <p:sp>
        <p:nvSpPr>
          <p:cNvPr id="398" name="Shape 3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825139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and 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152400" y="1600200"/>
            <a:ext cx="44958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we are printing all the elements of </a:t>
            </a:r>
            <a:r>
              <a:rPr lang="en-US" sz="3200" b="1" i="0" u="none" strike="noStrike" cap="none" baseline="0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endParaRPr lang="en-US" sz="3200" b="1" i="0" u="none" strike="noStrike" cap="none" baseline="0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Shape 4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305" y="1600199"/>
            <a:ext cx="3985729" cy="4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63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and 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152399" y="1600200"/>
            <a:ext cx="8534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Any time you are doing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the </a:t>
            </a:r>
            <a:r>
              <a:rPr lang="en-US" sz="3200" b="0" i="0" u="none" strike="noStrike" cap="none" dirty="0" smtClean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same thing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over and over with a </a:t>
            </a:r>
            <a:r>
              <a:rPr lang="en-US" sz="3200" b="0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small change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you should probably use a loop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 smtClean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0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1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2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endParaRPr lang="en-US" sz="3200" b="1" i="0" u="none" strike="noStrike" cap="none" baseline="0" dirty="0">
              <a:solidFill>
                <a:srgbClr val="FFFFFF"/>
              </a:solidFill>
              <a:latin typeface="Courier New" panose="02070309020205020404" pitchFamily="49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Shape 4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486297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and 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152399" y="1600200"/>
            <a:ext cx="8534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Any time you are doing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the </a:t>
            </a:r>
            <a:r>
              <a:rPr lang="en-US" sz="3200" b="0" i="0" u="none" strike="noStrike" cap="none" dirty="0" smtClean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same thing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over and over with a </a:t>
            </a:r>
            <a:r>
              <a:rPr lang="en-US" sz="3200" b="0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small change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you should probably use a loop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for(</a:t>
            </a:r>
            <a:r>
              <a:rPr lang="en-US" sz="3200" b="1" dirty="0" err="1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int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a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= 0;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a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&lt; 3;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a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++) 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{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  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Serial.println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(</a:t>
            </a:r>
            <a:r>
              <a:rPr lang="en-US" sz="3200" b="1" dirty="0" err="1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[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a</a:t>
            </a: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]);</a:t>
            </a:r>
          </a:p>
          <a:p>
            <a:pPr lvl="0">
              <a:spcBef>
                <a:spcPts val="800"/>
              </a:spcBef>
              <a:buClr>
                <a:srgbClr val="FFCC00"/>
              </a:buClr>
              <a:buSzPct val="70000"/>
            </a:pPr>
            <a:r>
              <a:rPr lang="en-US" sz="3200" b="1" dirty="0">
                <a:solidFill>
                  <a:srgbClr val="FFFF00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}</a:t>
            </a:r>
            <a:endParaRPr sz="3200" b="0" i="0" u="none" strike="noStrike" cap="none" baseline="0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Shape 4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615433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Loops</a:t>
            </a:r>
            <a:r>
              <a:rPr lang="en-US" sz="4400" b="1" i="0" u="none" strike="noStrike" cap="none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and Arrays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152400" y="1600200"/>
            <a:ext cx="44958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Here we are printing all the elements of </a:t>
            </a:r>
            <a:r>
              <a:rPr lang="en-US" sz="3200" b="1" i="0" u="none" strike="noStrike" cap="none" baseline="0" dirty="0" err="1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nums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 panose="02070309020205020404" pitchFamily="49" charset="0"/>
                <a:ea typeface="Garamond"/>
                <a:cs typeface="Courier New" panose="02070309020205020404" pitchFamily="49" charset="0"/>
                <a:sym typeface="Garamond"/>
              </a:rPr>
              <a:t> </a:t>
            </a:r>
            <a:r>
              <a:rPr lang="en-US" sz="3200" i="0" u="none" strike="noStrike" cap="none" baseline="0" dirty="0" smtClean="0">
                <a:solidFill>
                  <a:srgbClr val="FFFFFF"/>
                </a:solidFill>
                <a:latin typeface="Garamond" panose="02020404030301010803" pitchFamily="18" charset="0"/>
                <a:ea typeface="Garamond"/>
                <a:cs typeface="Courier New" panose="02070309020205020404" pitchFamily="49" charset="0"/>
                <a:sym typeface="Garamond"/>
              </a:rPr>
              <a:t>with a loop</a:t>
            </a:r>
            <a:endParaRPr lang="en-US" sz="3200" i="0" u="none" strike="noStrike" cap="none" baseline="0" dirty="0">
              <a:solidFill>
                <a:srgbClr val="FFFFFF"/>
              </a:solidFill>
              <a:latin typeface="Garamond" panose="02020404030301010803" pitchFamily="18" charset="0"/>
              <a:ea typeface="Garamond"/>
              <a:cs typeface="Courier New" panose="02070309020205020404" pitchFamily="49" charset="0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Shape 4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66" y="1600199"/>
            <a:ext cx="4539615" cy="40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43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6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Photo Resistor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52400" y="1600200"/>
            <a:ext cx="44958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Uses a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variable to adjust the brightness of the LED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is set to the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analogRead(senorPin)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which is the Photo Resistor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150" y="1295400"/>
            <a:ext cx="4260849" cy="556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0394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00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152400" y="1600200"/>
            <a:ext cx="8153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Photo Resistor generates values from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1023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but the LED can only use values from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255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 = </a:t>
            </a: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lightLevel,</a:t>
            </a:r>
            <a:r>
              <a:rPr lang="en-US" sz="24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1023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“squeezes” the numbers into the right range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For instance, if lightLevel was 512 (half way in the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yellow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range)</a:t>
            </a:r>
            <a:r>
              <a:rPr lang="en-US" sz="3200" b="0" i="0" u="none" strike="noStrike" cap="none" baseline="0">
                <a:solidFill>
                  <a:srgbClr val="99CC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would “squeeze” it to 127 (half way in the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red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range)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502454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00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152400" y="1600200"/>
            <a:ext cx="8153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won’t protect us from out of range values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For instance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93333"/>
              <a:buFont typeface="Courier New"/>
              <a:buChar char="■"/>
            </a:pP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1027,</a:t>
            </a:r>
            <a:r>
              <a:rPr lang="en-US" sz="24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1023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is 256!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“squeezes” 1027 (a little too big in the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yellow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range)</a:t>
            </a:r>
            <a:r>
              <a:rPr lang="en-US" sz="3200" b="0" i="0" u="none" strike="noStrike" cap="none" baseline="0">
                <a:solidFill>
                  <a:srgbClr val="99CC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256 (a little too big in the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red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range)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330817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map() </a:t>
            </a:r>
            <a:r>
              <a:rPr lang="en-US" sz="44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44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52400" y="1600200"/>
            <a:ext cx="8153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does protect us from out of range values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For instance, if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is 256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 = </a:t>
            </a: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constrain(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lightLevel,0,255</a:t>
            </a:r>
            <a:r>
              <a:rPr lang="en-US" sz="2400" b="1" i="0" u="none" strike="noStrike" cap="none" baseline="0">
                <a:solidFill>
                  <a:srgbClr val="99CC00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“squeezes”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lightLevel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255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lightLevel was -5, it would be constrained to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070593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6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Change the code so that the photo resistor works as a nightlight, getting brighter when the room gets darker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Hint 1: Use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autotune()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instead of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manualtune()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Hint 2: One solution is in the comments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537344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40A13D8-3A3E-4B01-B923-299C5D5F2566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effect at the ends is weaker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b="1" smtClean="0">
                <a:latin typeface="Courier New" pitchFamily="49" charset="0"/>
              </a:rPr>
              <a:t>bezier(20,20,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10,50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100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50</a:t>
            </a:r>
            <a:r>
              <a:rPr lang="de-DE" b="1" smtClean="0">
                <a:latin typeface="Courier New" pitchFamily="49" charset="0"/>
              </a:rPr>
              <a:t>,280,280);</a:t>
            </a:r>
            <a:endParaRPr lang="en-US" b="1" smtClean="0">
              <a:latin typeface="Courier New" pitchFamily="49" charset="0"/>
            </a:endParaRPr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86000"/>
            <a:ext cx="42751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Troubleshooting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can use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println()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figure out why the program isn’t doing what you expect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you expect this to display?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Shape 53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475037"/>
            <a:ext cx="5638799" cy="3382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2804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457200" y="22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map(</a:t>
            </a:r>
            <a:r>
              <a:rPr lang="en-US" sz="32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333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548" name="Shape 548"/>
          <p:cNvSpPr/>
          <p:nvPr/>
        </p:nvSpPr>
        <p:spPr>
          <a:xfrm>
            <a:off x="762000" y="2133600"/>
            <a:ext cx="533399" cy="4572000"/>
          </a:xfrm>
          <a:prstGeom prst="rect">
            <a:avLst/>
          </a:prstGeom>
          <a:solidFill>
            <a:srgbClr val="FFFF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15000" y="3886200"/>
            <a:ext cx="533399" cy="457200"/>
          </a:xfrm>
          <a:prstGeom prst="rect">
            <a:avLst/>
          </a:prstGeom>
          <a:solidFill>
            <a:srgbClr val="FF00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762000" y="5181600"/>
            <a:ext cx="533399" cy="1527175"/>
          </a:xfrm>
          <a:prstGeom prst="rect">
            <a:avLst/>
          </a:prstGeom>
          <a:solidFill>
            <a:srgbClr val="0099CC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5715000" y="4191000"/>
            <a:ext cx="533399" cy="155574"/>
          </a:xfrm>
          <a:prstGeom prst="rect">
            <a:avLst/>
          </a:prstGeom>
          <a:solidFill>
            <a:srgbClr val="0099CC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850" y="1695450"/>
            <a:ext cx="1901824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75" y="6010275"/>
            <a:ext cx="98742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625" y="4664075"/>
            <a:ext cx="1597025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50" y="3067050"/>
            <a:ext cx="1597025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100" y="4206875"/>
            <a:ext cx="987424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6275" y="3597275"/>
            <a:ext cx="1292225" cy="852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Shape 558"/>
          <p:cNvCxnSpPr/>
          <p:nvPr/>
        </p:nvCxnSpPr>
        <p:spPr>
          <a:xfrm>
            <a:off x="2895600" y="2362200"/>
            <a:ext cx="1525587" cy="914400"/>
          </a:xfrm>
          <a:prstGeom prst="straightConnector1">
            <a:avLst/>
          </a:prstGeom>
          <a:noFill/>
          <a:ln w="76300" cap="sq">
            <a:solidFill>
              <a:srgbClr val="FFFFFF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59" name="Shape 559"/>
          <p:cNvCxnSpPr/>
          <p:nvPr/>
        </p:nvCxnSpPr>
        <p:spPr>
          <a:xfrm rot="10800000" flipH="1">
            <a:off x="2514600" y="4876800"/>
            <a:ext cx="2592387" cy="1600199"/>
          </a:xfrm>
          <a:prstGeom prst="straightConnector1">
            <a:avLst/>
          </a:prstGeom>
          <a:noFill/>
          <a:ln w="76300" cap="sq">
            <a:solidFill>
              <a:srgbClr val="FFFFFF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60" name="Shape 560"/>
          <p:cNvCxnSpPr/>
          <p:nvPr/>
        </p:nvCxnSpPr>
        <p:spPr>
          <a:xfrm rot="10800000" flipH="1">
            <a:off x="2895600" y="4191000"/>
            <a:ext cx="1754187" cy="838199"/>
          </a:xfrm>
          <a:prstGeom prst="straightConnector1">
            <a:avLst/>
          </a:prstGeom>
          <a:noFill/>
          <a:ln w="76300" cap="sq">
            <a:solidFill>
              <a:srgbClr val="00CC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565366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Troubleshooting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Why is it 33?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505200"/>
            <a:ext cx="6932612" cy="304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6021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15" y="1522094"/>
            <a:ext cx="6354120" cy="50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60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457200" y="22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map(</a:t>
            </a:r>
            <a:r>
              <a:rPr lang="en-US" sz="3200" b="1" i="0" u="none" strike="noStrike" cap="none" baseline="0" dirty="0" smtClean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 dirty="0" smtClea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dirty="0" smtClea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3200" b="1" i="0" u="none" strike="noStrike" cap="none" baseline="0" dirty="0" smtClean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32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Shape 54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548" name="Shape 548"/>
          <p:cNvSpPr/>
          <p:nvPr/>
        </p:nvSpPr>
        <p:spPr>
          <a:xfrm>
            <a:off x="762000" y="2133600"/>
            <a:ext cx="533399" cy="4572000"/>
          </a:xfrm>
          <a:prstGeom prst="rect">
            <a:avLst/>
          </a:prstGeom>
          <a:solidFill>
            <a:srgbClr val="FFFF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15000" y="3886200"/>
            <a:ext cx="533399" cy="1173162"/>
          </a:xfrm>
          <a:prstGeom prst="rect">
            <a:avLst/>
          </a:prstGeom>
          <a:solidFill>
            <a:srgbClr val="FF00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762000" y="4343400"/>
            <a:ext cx="533399" cy="2365375"/>
          </a:xfrm>
          <a:prstGeom prst="rect">
            <a:avLst/>
          </a:prstGeom>
          <a:solidFill>
            <a:srgbClr val="0099CC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5715000" y="4449762"/>
            <a:ext cx="533399" cy="609600"/>
          </a:xfrm>
          <a:prstGeom prst="rect">
            <a:avLst/>
          </a:prstGeom>
          <a:solidFill>
            <a:srgbClr val="0099CC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6010275"/>
            <a:ext cx="98742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775" y="4553743"/>
            <a:ext cx="987424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787" y="3944143"/>
            <a:ext cx="1292225" cy="852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Shape 558"/>
          <p:cNvCxnSpPr/>
          <p:nvPr/>
        </p:nvCxnSpPr>
        <p:spPr>
          <a:xfrm>
            <a:off x="2895600" y="2362200"/>
            <a:ext cx="2035175" cy="1040922"/>
          </a:xfrm>
          <a:prstGeom prst="straightConnector1">
            <a:avLst/>
          </a:prstGeom>
          <a:noFill/>
          <a:ln w="76300" cap="sq">
            <a:solidFill>
              <a:srgbClr val="FFFFFF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59" name="Shape 559"/>
          <p:cNvCxnSpPr/>
          <p:nvPr/>
        </p:nvCxnSpPr>
        <p:spPr>
          <a:xfrm flipV="1">
            <a:off x="2514600" y="5128349"/>
            <a:ext cx="2617787" cy="1348651"/>
          </a:xfrm>
          <a:prstGeom prst="straightConnector1">
            <a:avLst/>
          </a:prstGeom>
          <a:noFill/>
          <a:ln w="76300" cap="sq">
            <a:solidFill>
              <a:srgbClr val="FFFFFF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60" name="Shape 560"/>
          <p:cNvCxnSpPr/>
          <p:nvPr/>
        </p:nvCxnSpPr>
        <p:spPr>
          <a:xfrm>
            <a:off x="2868335" y="4472781"/>
            <a:ext cx="1883474" cy="17419"/>
          </a:xfrm>
          <a:prstGeom prst="straightConnector1">
            <a:avLst/>
          </a:prstGeom>
          <a:noFill/>
          <a:ln w="76300" cap="sq">
            <a:solidFill>
              <a:srgbClr val="00CC00"/>
            </a:solidFill>
            <a:prstDash val="solid"/>
            <a:miter/>
            <a:headEnd type="none" w="med" len="med"/>
            <a:tailEnd type="stealth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48" y="4128366"/>
            <a:ext cx="882651" cy="722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1981200"/>
            <a:ext cx="1057663" cy="611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591" y="3409950"/>
            <a:ext cx="5715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968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7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Temperature Sensor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52400" y="1295400"/>
            <a:ext cx="44958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voltage of the temperature sensor varies with the temperature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program uses the serial monitor to display the voltage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It also uses arithmetic to convert the readings to Celsius and Farhenheit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00" y="1524000"/>
            <a:ext cx="4305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4270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7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the components from the 1</a:t>
            </a:r>
            <a:r>
              <a:rPr lang="en-US" sz="3200" b="0" i="0" u="none" strike="noStrike" cap="none" baseline="30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st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Blinking LED project (You’ll have to add them to the same side of the breadboard as the rest of the components)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code so that if the temperature rises above a certain level, the LED goes on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Hint: you can touch the temperature sensor to make it get warmer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995844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three numbers that </a:t>
            </a:r>
            <a:r>
              <a:rPr lang="en-US" sz="3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are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6964361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2644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Defining your own functions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457200" y="1600200"/>
            <a:ext cx="4343400" cy="48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When you write your own function you are creating a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function definition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Shape 76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524000"/>
            <a:ext cx="4076699" cy="48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3886200" y="5181600"/>
            <a:ext cx="762000" cy="1066799"/>
          </a:xfrm>
          <a:prstGeom prst="leftBrace">
            <a:avLst>
              <a:gd name="adj1" fmla="val 1286"/>
              <a:gd name="adj2" fmla="val 10800"/>
            </a:avLst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721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Defining your own functions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457200" y="1600200"/>
            <a:ext cx="4343400" cy="48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entire definition is composed of a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header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and a </a:t>
            </a:r>
            <a:r>
              <a:rPr lang="en-US" sz="3200" b="0" i="0" u="none" strike="noStrike" cap="none" baseline="0">
                <a:solidFill>
                  <a:srgbClr val="92D050"/>
                </a:solidFill>
                <a:latin typeface="Garamond"/>
                <a:ea typeface="Garamond"/>
                <a:cs typeface="Garamond"/>
                <a:sym typeface="Garamond"/>
              </a:rPr>
              <a:t>body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Shape 780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524000"/>
            <a:ext cx="4076699" cy="48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/>
          <p:nvPr/>
        </p:nvSpPr>
        <p:spPr>
          <a:xfrm>
            <a:off x="3886200" y="5181600"/>
            <a:ext cx="762000" cy="152399"/>
          </a:xfrm>
          <a:prstGeom prst="leftBrace">
            <a:avLst>
              <a:gd name="adj1" fmla="val 1800"/>
              <a:gd name="adj2" fmla="val 10800"/>
            </a:avLst>
          </a:prstGeom>
          <a:noFill/>
          <a:ln w="76300" cap="sq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3886200" y="5486400"/>
            <a:ext cx="762000" cy="685799"/>
          </a:xfrm>
          <a:prstGeom prst="leftBrace">
            <a:avLst>
              <a:gd name="adj1" fmla="val 1800"/>
              <a:gd name="adj2" fmla="val 10800"/>
            </a:avLst>
          </a:prstGeom>
          <a:noFill/>
          <a:ln w="76300" cap="sq">
            <a:solidFill>
              <a:srgbClr val="92D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5175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728565-A518-44C8-97A3-9D119DF35774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Both points on the same side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b="1" smtClean="0">
                <a:latin typeface="Courier New" pitchFamily="49" charset="0"/>
              </a:rPr>
              <a:t>bezier(20,20,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10,50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100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280</a:t>
            </a:r>
            <a:r>
              <a:rPr lang="de-DE" b="1" smtClean="0">
                <a:latin typeface="Courier New" pitchFamily="49" charset="0"/>
              </a:rPr>
              <a:t>,280,280);</a:t>
            </a:r>
            <a:endParaRPr lang="en-US" b="1" smtClean="0">
              <a:latin typeface="Courier New" pitchFamily="49" charset="0"/>
            </a:endParaRP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362200"/>
            <a:ext cx="42037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Defining your own functions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457200" y="1600200"/>
            <a:ext cx="43434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output: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Shape 7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524000"/>
            <a:ext cx="4076699" cy="480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438400"/>
            <a:ext cx="2590800" cy="3555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9131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6747"/>
            <a:ext cx="4030880" cy="47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46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457200" y="1600200"/>
            <a:ext cx="43434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output: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Shape 7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4" y="2382202"/>
            <a:ext cx="3858260" cy="2337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56747"/>
            <a:ext cx="4030880" cy="47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849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output, now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8785"/>
            <a:ext cx="3614057" cy="43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Find the output, now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457200" y="1600200"/>
            <a:ext cx="43434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output: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Shape 7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8785"/>
            <a:ext cx="3614057" cy="4379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" y="2345734"/>
            <a:ext cx="2757213" cy="33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32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57200" y="1600200"/>
            <a:ext cx="3581399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3 lines of output.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Shape 80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219200"/>
            <a:ext cx="4572000" cy="560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7722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While computers are pretty stupid, they are also powerful in that they will obediently do what you tell them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If you tell a computer to do something a million times, it will repeat it exactly without fail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Doing something over and over again is called a loop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012680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for loops have a “head” with three parts: </a:t>
            </a:r>
            <a:r>
              <a:rPr lang="en-US" sz="3200" b="0" i="0" u="none" strike="noStrike" cap="none" baseline="0">
                <a:solidFill>
                  <a:srgbClr val="92D050"/>
                </a:solidFill>
                <a:latin typeface="Garamond"/>
                <a:ea typeface="Garamond"/>
                <a:cs typeface="Garamond"/>
                <a:sym typeface="Garamond"/>
              </a:rPr>
              <a:t>start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3200" b="0" i="0" u="none" strike="noStrike" cap="none" baseline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stop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3200" b="0" i="0" u="none" strike="noStrike" cap="none" baseline="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step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There is also a “body” that uses </a:t>
            </a:r>
            <a:r>
              <a:rPr lang="en-US" sz="3200" b="0" i="0" u="none" strike="noStrike" cap="none" baseline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  <a:t>curly braces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identify what will be repeated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for(</a:t>
            </a:r>
            <a:r>
              <a:rPr lang="en-US" sz="32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 &lt; 10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32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i++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Serial.print("i is now ");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Serial.println(i);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Courier New"/>
              <a:buNone/>
            </a:pPr>
            <a:r>
              <a:rPr lang="en-US" sz="3200" b="1" i="0" u="none" strike="noStrike" cap="none" baseline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Shape 61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474268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7637"/>
            <a:ext cx="4752974" cy="5059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7943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7637"/>
            <a:ext cx="4752974" cy="505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1431925"/>
            <a:ext cx="3209924" cy="4816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9667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4112ED4-2F3C-4E9D-9198-83E621E0A973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points can be off the screen!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de-DE" sz="2800" b="1" smtClean="0">
                <a:latin typeface="Courier New" pitchFamily="49" charset="0"/>
              </a:rPr>
              <a:t>bezier(20,20,</a:t>
            </a:r>
            <a:r>
              <a:rPr lang="de-DE" b="1" smtClean="0">
                <a:solidFill>
                  <a:srgbClr val="CC0000"/>
                </a:solidFill>
                <a:latin typeface="Courier New" pitchFamily="49" charset="0"/>
              </a:rPr>
              <a:t>-200,110</a:t>
            </a:r>
            <a:r>
              <a:rPr lang="de-DE" b="1" smtClean="0">
                <a:latin typeface="Courier New" pitchFamily="49" charset="0"/>
              </a:rPr>
              <a:t>,</a:t>
            </a:r>
            <a:r>
              <a:rPr lang="de-DE" b="1" smtClean="0">
                <a:solidFill>
                  <a:srgbClr val="99CC00"/>
                </a:solidFill>
                <a:latin typeface="Courier New" pitchFamily="49" charset="0"/>
              </a:rPr>
              <a:t>500,150</a:t>
            </a:r>
            <a:r>
              <a:rPr lang="de-DE" sz="2800" b="1" smtClean="0">
                <a:latin typeface="Courier New" pitchFamily="49" charset="0"/>
              </a:rPr>
              <a:t>,280,280);</a:t>
            </a:r>
            <a:endParaRPr lang="en-US" sz="2800" b="1" smtClean="0">
              <a:latin typeface="Courier New" pitchFamily="49" charset="0"/>
            </a:endParaRPr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4305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Line 6"/>
          <p:cNvSpPr>
            <a:spLocks noChangeShapeType="1"/>
          </p:cNvSpPr>
          <p:nvPr/>
        </p:nvSpPr>
        <p:spPr bwMode="auto">
          <a:xfrm flipH="1">
            <a:off x="1066800" y="3276600"/>
            <a:ext cx="685800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 flipV="1">
            <a:off x="7162800" y="5715000"/>
            <a:ext cx="914400" cy="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17650"/>
            <a:ext cx="4641850" cy="488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3540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17650"/>
            <a:ext cx="4641850" cy="48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775" y="1517650"/>
            <a:ext cx="3695699" cy="442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7606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7637"/>
            <a:ext cx="4419600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9928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7637"/>
            <a:ext cx="4419600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5" y="1422400"/>
            <a:ext cx="2943225" cy="4967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2822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loops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7637"/>
            <a:ext cx="4419600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5" y="1422400"/>
            <a:ext cx="2943225" cy="4967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9983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output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Shape 69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62175"/>
            <a:ext cx="4270374" cy="446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2358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228600" y="274637"/>
            <a:ext cx="6400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8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Servo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52400" y="1295400"/>
            <a:ext cx="4495800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servo (or servomotor) can be rotated to a precise position. Our particular servo can go from 0 to 180 degrees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80000"/>
              <a:buFont typeface="Courier New"/>
              <a:buChar char="■"/>
            </a:pPr>
            <a:r>
              <a:rPr lang="en-US" sz="28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servo1.write(90);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tells the servo to move to 90 degrees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524000"/>
            <a:ext cx="46101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0" y="152400"/>
            <a:ext cx="1790700" cy="121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4827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8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Borrow an arm with a hand from Mr. Simon, and attach it to the Servo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Make the robotic arm do what you want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Shape 71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924212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restricts an “out of bounds” value to the given range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you expect this to display?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Shape 72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505200"/>
            <a:ext cx="648970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4303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2667000" y="22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</a:t>
            </a:r>
            <a:r>
              <a:rPr lang="en-US" sz="32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270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734" name="Shape 734"/>
          <p:cNvSpPr/>
          <p:nvPr/>
        </p:nvSpPr>
        <p:spPr>
          <a:xfrm>
            <a:off x="685800" y="381000"/>
            <a:ext cx="533399" cy="6172199"/>
          </a:xfrm>
          <a:prstGeom prst="rect">
            <a:avLst/>
          </a:prstGeom>
          <a:solidFill>
            <a:srgbClr val="FFFF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5715000" y="2590800"/>
            <a:ext cx="533399" cy="4114800"/>
          </a:xfrm>
          <a:prstGeom prst="rect">
            <a:avLst/>
          </a:prstGeom>
          <a:solidFill>
            <a:srgbClr val="FF0000"/>
          </a:solidFill>
          <a:ln w="9525" cap="sq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6010275"/>
            <a:ext cx="98742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850" y="19050"/>
            <a:ext cx="1597025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25" y="2152650"/>
            <a:ext cx="1597025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75" y="5883275"/>
            <a:ext cx="987424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0100" y="2000250"/>
            <a:ext cx="1292225" cy="846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Shape 741"/>
          <p:cNvCxnSpPr/>
          <p:nvPr/>
        </p:nvCxnSpPr>
        <p:spPr>
          <a:xfrm>
            <a:off x="2362200" y="914400"/>
            <a:ext cx="1371599" cy="1066799"/>
          </a:xfrm>
          <a:prstGeom prst="straightConnector1">
            <a:avLst/>
          </a:prstGeom>
          <a:noFill/>
          <a:ln w="76300" cap="sq">
            <a:solidFill>
              <a:srgbClr val="00CC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983316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1E45170-77C6-4105-8B91-6FCC38C5D92C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952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latin typeface="Courier New" pitchFamily="49" charset="0"/>
              </a:rPr>
              <a:t>arc()</a:t>
            </a:r>
            <a:r>
              <a:rPr lang="en-US" sz="4000" smtClean="0"/>
              <a:t> draws part of an </a:t>
            </a:r>
            <a:r>
              <a:rPr lang="en-US" sz="4000" smtClean="0">
                <a:latin typeface="Courier New" pitchFamily="49" charset="0"/>
              </a:rPr>
              <a:t>ellipse()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820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latin typeface="Courier New" pitchFamily="49" charset="0"/>
              </a:rPr>
              <a:t>arc(</a:t>
            </a:r>
            <a:r>
              <a:rPr lang="pl-PL" sz="2800" b="1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FFFF00"/>
                </a:solidFill>
                <a:latin typeface="Courier New" pitchFamily="49" charset="0"/>
              </a:rPr>
              <a:t>200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99CC00"/>
                </a:solidFill>
                <a:latin typeface="Courier New" pitchFamily="49" charset="0"/>
              </a:rPr>
              <a:t>200</a:t>
            </a:r>
            <a:r>
              <a:rPr lang="pl-PL" sz="2800" b="1" smtClean="0">
                <a:latin typeface="Courier New" pitchFamily="49" charset="0"/>
              </a:rPr>
              <a:t>, 0, PI/2);</a:t>
            </a:r>
            <a:endParaRPr lang="en-US" sz="2800" b="1" smtClean="0">
              <a:latin typeface="Courier New" pitchFamily="49" charset="0"/>
            </a:endParaRPr>
          </a:p>
        </p:txBody>
      </p:sp>
      <p:graphicFrame>
        <p:nvGraphicFramePr>
          <p:cNvPr id="1026" name="Object 1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71800" y="45720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139680" imgH="139680" progId="Equation.3">
                  <p:embed/>
                </p:oleObj>
              </mc:Choice>
              <mc:Fallback>
                <p:oleObj name="Equation" r:id="rId3" imgW="139680" imgH="1396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572000"/>
                        <a:ext cx="457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2286000"/>
            <a:ext cx="43037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2819400" y="2590800"/>
            <a:ext cx="29718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6" name="Line 9"/>
          <p:cNvSpPr>
            <a:spLocks noChangeShapeType="1"/>
          </p:cNvSpPr>
          <p:nvPr/>
        </p:nvSpPr>
        <p:spPr bwMode="auto">
          <a:xfrm flipV="1">
            <a:off x="2743200" y="3124200"/>
            <a:ext cx="0" cy="304800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7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86400" y="4343400"/>
          <a:ext cx="990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6" imgW="482400" imgH="177480" progId="Equation.3">
                  <p:embed/>
                </p:oleObj>
              </mc:Choice>
              <mc:Fallback>
                <p:oleObj name="Equation" r:id="rId6" imgW="482400" imgH="177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3400"/>
                        <a:ext cx="9906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6"/>
          <p:cNvGraphicFramePr>
            <a:graphicFrameLocks noChangeAspect="1"/>
          </p:cNvGraphicFramePr>
          <p:nvPr/>
        </p:nvGraphicFramePr>
        <p:xfrm>
          <a:off x="2819400" y="441960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8" imgW="139680" imgH="139680" progId="Equation.3">
                  <p:embed/>
                </p:oleObj>
              </mc:Choice>
              <mc:Fallback>
                <p:oleObj name="Equation" r:id="rId8" imgW="139680" imgH="1396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19600"/>
                        <a:ext cx="53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7"/>
          <p:cNvGraphicFramePr>
            <a:graphicFrameLocks noChangeAspect="1"/>
          </p:cNvGraphicFramePr>
          <p:nvPr/>
        </p:nvGraphicFramePr>
        <p:xfrm>
          <a:off x="4164013" y="6048375"/>
          <a:ext cx="360362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9" imgW="164880" imgH="393480" progId="Equation.3">
                  <p:embed/>
                </p:oleObj>
              </mc:Choice>
              <mc:Fallback>
                <p:oleObj name="Equation" r:id="rId9" imgW="16488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6048375"/>
                        <a:ext cx="360362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8"/>
          <p:cNvGraphicFramePr>
            <a:graphicFrameLocks noChangeAspect="1"/>
          </p:cNvGraphicFramePr>
          <p:nvPr/>
        </p:nvGraphicFramePr>
        <p:xfrm>
          <a:off x="4038600" y="2590800"/>
          <a:ext cx="52705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11" imgW="241200" imgH="393480" progId="Equation.3">
                  <p:embed/>
                </p:oleObj>
              </mc:Choice>
              <mc:Fallback>
                <p:oleObj name="Equation" r:id="rId11" imgW="24120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90800"/>
                        <a:ext cx="527050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Courier New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constrain()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constrain(</a:t>
            </a:r>
            <a:r>
              <a:rPr lang="en-US" sz="3200" b="1" i="0" u="none" strike="noStrike" cap="none" baseline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270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2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returns 180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Shape 750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94267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457200" y="1600200"/>
            <a:ext cx="81533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three lines of output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Shape 75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6000"/>
            <a:ext cx="5575299" cy="426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6217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0" y="274637"/>
            <a:ext cx="6629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9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Flex Sensor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Uses a Flex Sensor to control the position of the servo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Uses the Serial Monitor to allow us to adjust and tweak the sensitivity of the sensor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814" name="Shape 814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Shape 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0"/>
            <a:ext cx="1790700" cy="14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600200"/>
            <a:ext cx="3905250" cy="485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9103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9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457200" y="1600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Remove the flex sensor and the resistor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Move one end of the yellow wire from H24 to I21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Place a potentiometer in pins F19, F20 and F21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 the serial monitor to see the range of values the potentiometer generates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Change the values in the map function so that the servo moves with the potentiometer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333296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9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24000"/>
            <a:ext cx="7004049" cy="4895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913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57200" y="1600200"/>
            <a:ext cx="3581399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4 lines of output.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Shape 84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137" y="1417637"/>
            <a:ext cx="4259261" cy="494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216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0" y="274637"/>
            <a:ext cx="6629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10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Soft Potentiometer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Uses a Soft Potentiometer to control the color of the RGB LED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Shape 85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854" name="Shape 854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152400"/>
            <a:ext cx="2238375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86142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10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457200" y="1600200"/>
            <a:ext cx="49530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Write a function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setHowBright()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that sets the intensity of the all the LEDs based on the soft potentiometer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Shape 86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425" y="1295400"/>
            <a:ext cx="342106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2454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10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457200" y="1600200"/>
            <a:ext cx="49530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Declare an integer variable and initialize it by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ping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RGBposition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from the range 0, 1023 to the range 0, 255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Courier New"/>
              <a:buChar char="■"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constrain 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that variable to the range 0, 255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Call 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 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to se</a:t>
            </a:r>
            <a:r>
              <a:rPr lang="en-US" sz="2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RED_LED_PIN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GREEN_LED_PIN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and 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BLUE_LED_PIN</a:t>
            </a: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to that same value as the variable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24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My function had 5 lines of code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425" y="1295400"/>
            <a:ext cx="342106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9626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Practice Test Question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457200" y="1600200"/>
            <a:ext cx="3581399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Find the 4 lines of output.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Shape 88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885" name="Shape 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01762"/>
            <a:ext cx="4267200" cy="4862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262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0700ED-7E6C-482E-8687-F1B146DBD702}" type="slidenum">
              <a:rPr lang="en-US" smtClean="0"/>
              <a:pPr/>
              <a:t>37</a:t>
            </a:fld>
            <a:endParaRPr lang="en-US" smtClean="0"/>
          </a:p>
        </p:txBody>
      </p:sp>
      <p:pic>
        <p:nvPicPr>
          <p:cNvPr id="205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5213" y="2057400"/>
            <a:ext cx="45180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latin typeface="Courier New" pitchFamily="49" charset="0"/>
              </a:rPr>
              <a:t>arc()</a:t>
            </a:r>
            <a:r>
              <a:rPr lang="en-US" sz="4000" smtClean="0"/>
              <a:t> draws part of an </a:t>
            </a:r>
            <a:r>
              <a:rPr lang="en-US" sz="4000" smtClean="0">
                <a:latin typeface="Courier New" pitchFamily="49" charset="0"/>
              </a:rPr>
              <a:t>ellipse()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820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latin typeface="Courier New" pitchFamily="49" charset="0"/>
              </a:rPr>
              <a:t>arc(</a:t>
            </a:r>
            <a:r>
              <a:rPr lang="pl-PL" sz="2800" b="1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CC0000"/>
                </a:solidFill>
                <a:latin typeface="Courier New" pitchFamily="49" charset="0"/>
              </a:rPr>
              <a:t>150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FFFF00"/>
                </a:solidFill>
                <a:latin typeface="Courier New" pitchFamily="49" charset="0"/>
              </a:rPr>
              <a:t>100</a:t>
            </a:r>
            <a:r>
              <a:rPr lang="pl-PL" sz="2800" b="1" smtClean="0">
                <a:latin typeface="Courier New" pitchFamily="49" charset="0"/>
              </a:rPr>
              <a:t>, </a:t>
            </a:r>
            <a:r>
              <a:rPr lang="pl-PL" sz="2800" b="1" smtClean="0">
                <a:solidFill>
                  <a:srgbClr val="99CC00"/>
                </a:solidFill>
                <a:latin typeface="Courier New" pitchFamily="49" charset="0"/>
              </a:rPr>
              <a:t>200</a:t>
            </a:r>
            <a:r>
              <a:rPr lang="pl-PL" sz="2800" b="1" smtClean="0">
                <a:latin typeface="Courier New" pitchFamily="49" charset="0"/>
              </a:rPr>
              <a:t>, PI/4, 3*PI/2);</a:t>
            </a:r>
            <a:endParaRPr lang="en-US" sz="2800" b="1" smtClean="0">
              <a:latin typeface="Courier New" pitchFamily="49" charset="0"/>
            </a:endParaRP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67000" y="44196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4" imgW="139680" imgH="139680" progId="Equation.3">
                  <p:embed/>
                </p:oleObj>
              </mc:Choice>
              <mc:Fallback>
                <p:oleObj name="Equation" r:id="rId4" imgW="139680" imgH="139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19600"/>
                        <a:ext cx="457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Line 6"/>
          <p:cNvSpPr>
            <a:spLocks noChangeShapeType="1"/>
          </p:cNvSpPr>
          <p:nvPr/>
        </p:nvSpPr>
        <p:spPr bwMode="auto">
          <a:xfrm>
            <a:off x="3733800" y="2362200"/>
            <a:ext cx="16002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7"/>
          <p:cNvSpPr>
            <a:spLocks noChangeShapeType="1"/>
          </p:cNvSpPr>
          <p:nvPr/>
        </p:nvSpPr>
        <p:spPr bwMode="auto">
          <a:xfrm flipV="1">
            <a:off x="3657600" y="3124200"/>
            <a:ext cx="0" cy="2895600"/>
          </a:xfrm>
          <a:prstGeom prst="line">
            <a:avLst/>
          </a:prstGeom>
          <a:noFill/>
          <a:ln w="76200">
            <a:solidFill>
              <a:srgbClr val="99CC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1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62600" y="4419600"/>
          <a:ext cx="990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6" imgW="482400" imgH="177480" progId="Equation.3">
                  <p:embed/>
                </p:oleObj>
              </mc:Choice>
              <mc:Fallback>
                <p:oleObj name="Equation" r:id="rId6" imgW="482400" imgH="177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419600"/>
                        <a:ext cx="9906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0"/>
          <p:cNvGraphicFramePr>
            <a:graphicFrameLocks noChangeAspect="1"/>
          </p:cNvGraphicFramePr>
          <p:nvPr/>
        </p:nvGraphicFramePr>
        <p:xfrm>
          <a:off x="4343400" y="5999163"/>
          <a:ext cx="36036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8" imgW="164880" imgH="393480" progId="Equation.3">
                  <p:embed/>
                </p:oleObj>
              </mc:Choice>
              <mc:Fallback>
                <p:oleObj name="Equation" r:id="rId8" imgW="16488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999163"/>
                        <a:ext cx="360363" cy="858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11"/>
          <p:cNvGraphicFramePr>
            <a:graphicFrameLocks noChangeAspect="1"/>
          </p:cNvGraphicFramePr>
          <p:nvPr/>
        </p:nvGraphicFramePr>
        <p:xfrm>
          <a:off x="4325938" y="2362200"/>
          <a:ext cx="4683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10" imgW="241200" imgH="393480" progId="Equation.3">
                  <p:embed/>
                </p:oleObj>
              </mc:Choice>
              <mc:Fallback>
                <p:oleObj name="Equation" r:id="rId10" imgW="24120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938" y="2362200"/>
                        <a:ext cx="46831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0" y="274637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11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Buzzer (Piezo)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Shape 894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895" name="Shape 895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05000"/>
            <a:ext cx="53340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971800"/>
            <a:ext cx="2581275" cy="131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6862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11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The Code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notes of the song are stored in the the array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notes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number of beats for each note of the song are stored in the the array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beats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Shape 906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07" name="Shape 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219200"/>
            <a:ext cx="3749674" cy="54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Shape 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57800"/>
            <a:ext cx="4994274" cy="60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Shape 909"/>
          <p:cNvCxnSpPr/>
          <p:nvPr/>
        </p:nvCxnSpPr>
        <p:spPr>
          <a:xfrm rot="10800000" flipH="1">
            <a:off x="3886200" y="2133599"/>
            <a:ext cx="1220786" cy="762000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0085832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11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457200" y="1250400"/>
            <a:ext cx="8153399" cy="522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There’s a lot you can do with this one!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a push button that triggers the song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Change the arrays to play a different song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LEDs that flash with the music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a controller like the soft potentiometer that let’s you change the pitch of the piezo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Add a second piezo so you can play harmony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Visit </a:t>
            </a:r>
            <a:r>
              <a:rPr lang="en-US" sz="32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this page</a:t>
            </a:r>
            <a:r>
              <a:rPr lang="en-US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 for more advanced techniques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379673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/>
        </p:nvSpPr>
        <p:spPr>
          <a:xfrm>
            <a:off x="0" y="274637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Spin a </a:t>
            </a:r>
            <a:r>
              <a:rPr lang="en-US" sz="40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Motor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928" name="Shape 928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260475"/>
            <a:ext cx="5791199" cy="559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680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Diode &amp; Transistor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Both are directional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Make sure they are in the correct orientation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transistor and temperature sensor look very similar, you have to read the numbers to distinguish them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Shape 938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39" name="Shape 9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00" y="1905000"/>
            <a:ext cx="30289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0" y="4038600"/>
            <a:ext cx="3048000" cy="145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6488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The Code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Introduces serial input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 found that speeds under 150 didn’t work well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Four functions, 3 are commented out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Shape 94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1752600"/>
            <a:ext cx="3794124" cy="35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9557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Serial Input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80000"/>
              <a:buFont typeface="Courier New"/>
              <a:buChar char="■"/>
            </a:pPr>
            <a:r>
              <a:rPr lang="en-US" sz="2800" b="1" i="0" u="none" strike="noStrike" cap="none" baseline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Serial.parseInt()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gets a number that the user (the person in front of the computer) types in the serial monitor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Shape 95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00" y="1219200"/>
            <a:ext cx="43053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225" y="4953000"/>
            <a:ext cx="5565775" cy="152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2" name="Shape 962"/>
          <p:cNvCxnSpPr/>
          <p:nvPr/>
        </p:nvCxnSpPr>
        <p:spPr>
          <a:xfrm>
            <a:off x="3810000" y="3657600"/>
            <a:ext cx="1371599" cy="1587"/>
          </a:xfrm>
          <a:prstGeom prst="straightConnector1">
            <a:avLst/>
          </a:prstGeom>
          <a:noFill/>
          <a:ln w="76300" cap="sq">
            <a:solidFill>
              <a:srgbClr val="FF0000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790471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12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457200" y="1600200"/>
            <a:ext cx="5105399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functions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sos()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shortSpin()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longSpin()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so that you have a program that spins the motor in an SOS pattern</a:t>
            </a:r>
          </a:p>
          <a:p>
            <a:pPr marL="341312" marR="0" lvl="0" indent="-402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aramond"/>
              <a:buChar char="■"/>
            </a:pPr>
            <a:r>
              <a:rPr lang="en-US" sz="3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Or, create an attachment to the motor with paper and tape and spin it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012" y="1295400"/>
            <a:ext cx="3201987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1877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/>
        </p:nvSpPr>
        <p:spPr>
          <a:xfrm>
            <a:off x="228600" y="274637"/>
            <a:ext cx="42671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Practic Test Question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457200" y="1600200"/>
            <a:ext cx="25145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What would be output if the user types in 127, -200 and 500?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5529261" cy="46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5" y="5200650"/>
            <a:ext cx="5565775" cy="1523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4329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/>
        </p:nvSpPr>
        <p:spPr>
          <a:xfrm>
            <a:off x="0" y="274637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Relays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993" name="Shape 993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600200"/>
            <a:ext cx="5248275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4659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C0E3FF-F774-443E-B106-C664FC683A08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224259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Polygons</a:t>
            </a: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48200" cy="4953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latin typeface="Courier New" pitchFamily="49" charset="0"/>
              </a:rPr>
              <a:t>beginShape();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CC0000"/>
                </a:solidFill>
                <a:latin typeface="Courier New" pitchFamily="49" charset="0"/>
              </a:rPr>
              <a:t>vertex(20, 20);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FFFF00"/>
                </a:solidFill>
                <a:latin typeface="Courier New" pitchFamily="49" charset="0"/>
              </a:rPr>
              <a:t>vertex(40, 20);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FF00FF"/>
                </a:solidFill>
                <a:latin typeface="Courier New" pitchFamily="49" charset="0"/>
              </a:rPr>
              <a:t>vertex(40, 40);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00FFFF"/>
                </a:solidFill>
                <a:latin typeface="Courier New" pitchFamily="49" charset="0"/>
              </a:rPr>
              <a:t>vertex(60, 40);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00CC00"/>
                </a:solidFill>
                <a:latin typeface="Courier New" pitchFamily="49" charset="0"/>
              </a:rPr>
              <a:t>vertex(60, 60);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solidFill>
                  <a:srgbClr val="6600FF"/>
                </a:solidFill>
                <a:latin typeface="Courier New" pitchFamily="49" charset="0"/>
              </a:rPr>
              <a:t>vertex(20, 60);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smtClean="0">
                <a:latin typeface="Courier New" pitchFamily="49" charset="0"/>
              </a:rPr>
              <a:t>endShape(CLOSE);</a:t>
            </a:r>
            <a:endParaRPr lang="en-US" sz="2800" b="1" smtClean="0">
              <a:latin typeface="Courier New" pitchFamily="49" charset="0"/>
            </a:endParaRPr>
          </a:p>
        </p:txBody>
      </p:sp>
      <p:pic>
        <p:nvPicPr>
          <p:cNvPr id="72709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1050" y="1524000"/>
            <a:ext cx="3863975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Relays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457200" y="1600200"/>
            <a:ext cx="5105399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fairly complicated circuit, lots of room for mistakes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 relay is an electrically operated mechanical switch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can hear it click on and off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Be careful, rapidly switching a relay on and off will wear it out!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Shape 1003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00" y="3200400"/>
            <a:ext cx="30289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0" y="4953000"/>
            <a:ext cx="30480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800" y="1260475"/>
            <a:ext cx="2971800" cy="1768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5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The Code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Code is very simple, pretty much identical to the blinking LED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Shape 101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025" y="1447800"/>
            <a:ext cx="3736975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0434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13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1024" name="Shape 1024"/>
          <p:cNvSpPr txBox="1"/>
          <p:nvPr/>
        </p:nvSpPr>
        <p:spPr>
          <a:xfrm>
            <a:off x="0" y="1219200"/>
            <a:ext cx="55626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your own pattern of clicks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could even combine this with project 11 and have the relay provide a beat with the piezo buzzer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00" y="1447800"/>
            <a:ext cx="3543300" cy="4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4365625"/>
            <a:ext cx="3149600" cy="217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750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/>
        </p:nvSpPr>
        <p:spPr>
          <a:xfrm>
            <a:off x="0" y="274637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Shift Register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Shape 1036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71600"/>
            <a:ext cx="4333874" cy="5149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489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Shift Register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457200" y="1600200"/>
            <a:ext cx="5105399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most complicated circuit, so lots of room for mistakes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Shift Register is an IC (Integrated Circuit) and it needs to be positioned correctly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Put it in backwards and it may be permanently damaged!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Shape 104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387" y="1524000"/>
            <a:ext cx="3630612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569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The Code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Code is very similar to the 4</a:t>
            </a:r>
            <a:r>
              <a:rPr lang="en-US" sz="3200" b="0" i="0" u="none" strike="noStrike" cap="none" baseline="30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project with multiple leds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Shape 105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75" y="1524000"/>
            <a:ext cx="4086225" cy="3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6926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14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0" y="1219200"/>
            <a:ext cx="86868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your own pattern of led lights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could even combine this with project 11 and have the lights change with the piezo buzzer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211935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/>
        </p:nvSpPr>
        <p:spPr>
          <a:xfrm>
            <a:off x="0" y="274637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LCD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152400" y="1600200"/>
            <a:ext cx="4495800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Shape 1076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1077" name="Shape 1077"/>
          <p:cNvSpPr/>
          <p:nvPr/>
        </p:nvSpPr>
        <p:spPr>
          <a:xfrm>
            <a:off x="149225" y="-144461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Shape 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19200"/>
            <a:ext cx="5595936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054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LCD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457200" y="1600200"/>
            <a:ext cx="5105399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contrast of the LCD is set by the potentiometer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first time you run the program, you’ll need to adjust the contrast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Shape 1087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88" name="Shape 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450" y="1600200"/>
            <a:ext cx="32829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3962400"/>
            <a:ext cx="3352800" cy="197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0" name="Shape 1090"/>
          <p:cNvCxnSpPr/>
          <p:nvPr/>
        </p:nvCxnSpPr>
        <p:spPr>
          <a:xfrm>
            <a:off x="4876800" y="2514600"/>
            <a:ext cx="1904999" cy="1752600"/>
          </a:xfrm>
          <a:prstGeom prst="straightConnector1">
            <a:avLst/>
          </a:prstGeom>
          <a:noFill/>
          <a:ln w="76300" cap="sq">
            <a:solidFill>
              <a:srgbClr val="3366FF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20579919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The Code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57200" y="1600200"/>
            <a:ext cx="4190999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Very simple, printing to the LCD is a lot like printing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baseline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Shape 109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100" name="Shape 1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987" y="1524000"/>
            <a:ext cx="4418012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7806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64C385-5ACA-47EA-A6B7-B4C94F5B3AC2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2242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4648200" y="274638"/>
            <a:ext cx="4038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curveVertex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381000"/>
            <a:ext cx="4648200" cy="6172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size(100,200);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noFill();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beginShape();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curveVertex(10,10);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curveVertex(10,10);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curveVertex(60,50);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curveVertex(10,90);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curveVertex(60,130);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curveVertex(10,170);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curveVertex(10,170);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endShape();</a:t>
            </a:r>
            <a:endParaRPr lang="en-US" sz="2800" b="1" dirty="0" smtClean="0">
              <a:latin typeface="Courier New" pitchFamily="49" charset="0"/>
            </a:endParaRPr>
          </a:p>
        </p:txBody>
      </p:sp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5638" y="1654175"/>
            <a:ext cx="2341562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0" y="1219200"/>
            <a:ext cx="86868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your own display, see if you can get the text to scroll and/or </a:t>
            </a: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animate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Make a simple video game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Make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 magic eight ball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might find </a:t>
            </a:r>
            <a:r>
              <a:rPr lang="en-US" sz="32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substring() </a:t>
            </a:r>
            <a:r>
              <a:rPr lang="en-US" sz="3200" b="0" i="0" u="none" strike="noStrike" cap="none" baseline="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helpful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8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 message = "Hello from </a:t>
            </a:r>
            <a:r>
              <a:rPr lang="en-US" sz="2800" b="1" i="0" u="none" strike="noStrike" cap="none" baseline="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b="1" i="0" u="none" strike="noStrike" cap="none" baseline="0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rduino</a:t>
            </a:r>
            <a:r>
              <a:rPr lang="en-US" sz="28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!";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800" b="1" i="0" u="none" strike="noStrike" cap="none" baseline="0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28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index = </a:t>
            </a:r>
            <a:r>
              <a:rPr lang="en-US" sz="28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28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lcd.print</a:t>
            </a: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i="0" u="none" strike="noStrike" cap="none" baseline="0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message.substring</a:t>
            </a: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,index+8));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//prints </a:t>
            </a:r>
            <a:r>
              <a:rPr lang="en-US" sz="2400" b="1" i="0" u="none" strike="noStrike" cap="none" baseline="0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Arduino</a:t>
            </a:r>
            <a:r>
              <a:rPr lang="en-US" sz="24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654835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The 15</a:t>
            </a:r>
            <a:r>
              <a:rPr lang="en-US" sz="4400" b="1" i="0" u="none" strike="noStrike" cap="none" baseline="3000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th</a:t>
            </a:r>
            <a:r>
              <a:rPr lang="en-US" sz="4400" b="1" i="0" u="none" strike="noStrike" cap="none" baseline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Project – A Challenge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0" y="1219200"/>
            <a:ext cx="8686800" cy="48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Create your own display, see if you can get the text to scroll and/or animate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ct val="70000"/>
              <a:buFont typeface="Garamond"/>
              <a:buChar char="■"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might find </a:t>
            </a:r>
            <a:r>
              <a:rPr lang="en-US" sz="32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substring() </a:t>
            </a:r>
            <a:r>
              <a:rPr lang="en-US" sz="3200" b="0" i="0" u="none" strike="noStrike" cap="none" baseline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helpful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8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 message = "Hello from </a:t>
            </a:r>
            <a:r>
              <a:rPr lang="en-US" sz="28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rduino!";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8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index = </a:t>
            </a:r>
            <a:r>
              <a:rPr lang="en-US" sz="28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28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lcd.print(message.substring(</a:t>
            </a:r>
            <a:r>
              <a:rPr lang="en-US" sz="24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,index+8));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-US" sz="24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//prints Arduino!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93486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2286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FF"/>
              </a:buClr>
              <a:buSzPct val="25000"/>
              <a:buFont typeface="Garamond"/>
              <a:buNone/>
            </a:pPr>
            <a:r>
              <a:rPr lang="en-US" sz="4400" b="1" i="0" u="none" strike="noStrike" cap="none" baseline="0" dirty="0" err="1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Sparkfun</a:t>
            </a:r>
            <a:r>
              <a:rPr lang="en-US" sz="4400" b="1" i="0" u="none" strike="noStrike" cap="none" baseline="0" dirty="0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4400" b="1" i="0" u="none" strike="noStrike" cap="none" baseline="0" dirty="0" err="1" smtClean="0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Redbot</a:t>
            </a:r>
            <a:endParaRPr lang="en-US" sz="4400" b="1" i="0" u="none" strike="noStrike" cap="none" baseline="0" dirty="0">
              <a:solidFill>
                <a:srgbClr val="E5E5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6553200" y="62484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099" y="1917016"/>
            <a:ext cx="3714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129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>
                <a:latin typeface="Garamond" charset="0"/>
              </a:rPr>
              <a:t>Practice 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696200" cy="5791200"/>
          </a:xfrm>
        </p:spPr>
        <p:txBody>
          <a:bodyPr/>
          <a:lstStyle/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dirty="0" smtClean="0">
                <a:ea typeface="+mn-ea"/>
              </a:rPr>
              <a:t>1. Find the output of the program</a:t>
            </a:r>
            <a:endParaRPr lang="en-US" sz="2800" b="1" dirty="0" smtClean="0">
              <a:ea typeface="+mn-ea"/>
              <a:cs typeface="Courier New" pitchFamily="49" charset="0"/>
            </a:endParaRP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float [] </a:t>
            </a: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nums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 = {1.2, 3.4, 5.6};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nums.length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 == 2);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println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nums</a:t>
            </a:r>
            <a:r>
              <a:rPr lang="en-US" sz="2800" b="1" dirty="0" smtClean="0">
                <a:latin typeface="Courier New" pitchFamily="49" charset="0"/>
                <a:ea typeface="+mn-ea"/>
                <a:cs typeface="Courier New" pitchFamily="49" charset="0"/>
              </a:rPr>
              <a:t>[0]) == 1);</a:t>
            </a:r>
            <a:endParaRPr lang="en-US" sz="24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A3797AF-35B8-2B45-8079-B6F643F5B01A}" type="slidenum">
              <a:rPr lang="en-US">
                <a:latin typeface="Arial" charset="0"/>
              </a:rPr>
              <a:pPr eaLnBrk="1" hangingPunct="1"/>
              <a:t>393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862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92DB8E7-D6AB-DC41-8108-F538D938D3B0}" type="slidenum">
              <a:rPr lang="en-US">
                <a:latin typeface="Arial" charset="0"/>
              </a:rPr>
              <a:pPr eaLnBrk="1" hangingPunct="1"/>
              <a:t>394</a:t>
            </a:fld>
            <a:endParaRPr lang="en-US">
              <a:latin typeface="Arial" charset="0"/>
            </a:endParaRPr>
          </a:p>
        </p:txBody>
      </p:sp>
      <p:sp>
        <p:nvSpPr>
          <p:cNvPr id="522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Watch out for a side effect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458200" cy="3200400"/>
          </a:xfrm>
        </p:spPr>
        <p:txBody>
          <a:bodyPr/>
          <a:lstStyle/>
          <a:p>
            <a:pPr eaLnBrk="1" hangingPunct="1"/>
            <a:r>
              <a:rPr lang="en-US" b="1">
                <a:latin typeface="Courier New" charset="0"/>
                <a:cs typeface="Courier New" charset="0"/>
              </a:rPr>
              <a:t>compX-- </a:t>
            </a:r>
            <a:r>
              <a:rPr lang="en-US">
                <a:latin typeface="Garamond" charset="0"/>
              </a:rPr>
              <a:t>is not the same as </a:t>
            </a:r>
            <a:r>
              <a:rPr lang="en-US" b="1">
                <a:latin typeface="Courier New" charset="0"/>
                <a:cs typeface="Courier New" charset="0"/>
              </a:rPr>
              <a:t>compX-1</a:t>
            </a:r>
          </a:p>
          <a:p>
            <a:pPr eaLnBrk="1" hangingPunct="1"/>
            <a:r>
              <a:rPr lang="en-US">
                <a:latin typeface="Garamond" charset="0"/>
              </a:rPr>
              <a:t>Using the wrong expression will cause the computer opponent to crash!</a:t>
            </a:r>
          </a:p>
        </p:txBody>
      </p:sp>
      <p:pic>
        <p:nvPicPr>
          <p:cNvPr id="17306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3048000"/>
            <a:ext cx="654526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3062" name="Straight Arrow Connector 8"/>
          <p:cNvCxnSpPr>
            <a:cxnSpLocks noChangeShapeType="1"/>
          </p:cNvCxnSpPr>
          <p:nvPr/>
        </p:nvCxnSpPr>
        <p:spPr bwMode="auto">
          <a:xfrm>
            <a:off x="1219200" y="3505200"/>
            <a:ext cx="2133600" cy="106680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063" name="Straight Arrow Connector 8"/>
          <p:cNvCxnSpPr>
            <a:cxnSpLocks noChangeShapeType="1"/>
          </p:cNvCxnSpPr>
          <p:nvPr/>
        </p:nvCxnSpPr>
        <p:spPr bwMode="auto">
          <a:xfrm flipV="1">
            <a:off x="1905000" y="5181600"/>
            <a:ext cx="2590800" cy="99060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9708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82B4E9-1347-4FA7-9423-CA9BD7B4E2A7}" type="slidenum">
              <a:rPr lang="en-US" smtClean="0"/>
              <a:pPr/>
              <a:t>395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smtClean="0"/>
              <a:t>loops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draw()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One of the most confusing things in processing is the “invisible” loop that repeatedly cause 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draw() </a:t>
            </a:r>
            <a:r>
              <a:rPr lang="en-US" dirty="0" smtClean="0"/>
              <a:t>function to run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loops will run </a:t>
            </a:r>
            <a:r>
              <a:rPr lang="en-US" i="1" dirty="0" smtClean="0"/>
              <a:t>instantaneously</a:t>
            </a:r>
          </a:p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</a:rPr>
              <a:t>draw() </a:t>
            </a:r>
            <a:r>
              <a:rPr lang="en-US" dirty="0" smtClean="0"/>
              <a:t>function loops </a:t>
            </a:r>
            <a:r>
              <a:rPr lang="en-US" i="1" dirty="0" smtClean="0"/>
              <a:t>over time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FAA6DFB-12B7-4416-89BB-F7634C0BE330}" type="slidenum">
              <a:rPr lang="en-US" smtClean="0"/>
              <a:pPr/>
              <a:t>396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smtClean="0"/>
              <a:t>loops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draw()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772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This program draws all the circles </a:t>
            </a:r>
            <a:r>
              <a:rPr lang="en-US" i="1" dirty="0" smtClean="0"/>
              <a:t>immediately</a:t>
            </a:r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size(300,300);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40;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while(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&lt; 300)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ellipse(150,150,diam,diam);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+ 10;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068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057400"/>
            <a:ext cx="291465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289A23-87A6-40C4-BA25-128F67AE00D1}" type="slidenum">
              <a:rPr lang="en-US" smtClean="0"/>
              <a:pPr/>
              <a:t>397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smtClean="0"/>
              <a:t>loops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draw()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772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This program draws the circles </a:t>
            </a:r>
            <a:r>
              <a:rPr lang="en-US" i="1" dirty="0" smtClean="0"/>
              <a:t>one at a time</a:t>
            </a:r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40;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size(300, 300);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noFill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ellipse(150, 150,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diam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+ 10;</a:t>
            </a:r>
          </a:p>
          <a:p>
            <a:pPr marL="0" indent="0" eaLnBrk="1" hangingPunct="1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078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828800"/>
            <a:ext cx="1552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7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828800"/>
            <a:ext cx="15605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7879" name="Straight Arrow Connector 8"/>
          <p:cNvCxnSpPr>
            <a:cxnSpLocks noChangeShapeType="1"/>
          </p:cNvCxnSpPr>
          <p:nvPr/>
        </p:nvCxnSpPr>
        <p:spPr bwMode="auto">
          <a:xfrm>
            <a:off x="5105400" y="2819400"/>
            <a:ext cx="304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078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83488" y="1828800"/>
            <a:ext cx="15605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7881" name="Straight Arrow Connector 10"/>
          <p:cNvCxnSpPr>
            <a:cxnSpLocks noChangeShapeType="1"/>
          </p:cNvCxnSpPr>
          <p:nvPr/>
        </p:nvCxnSpPr>
        <p:spPr bwMode="auto">
          <a:xfrm>
            <a:off x="7162800" y="2819400"/>
            <a:ext cx="304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57B42F-E0AF-46FD-A27D-E8BD28306122}" type="slidenum">
              <a:rPr lang="en-US" smtClean="0"/>
              <a:pPr/>
              <a:t>398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smtClean="0"/>
              <a:t>loops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draw()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general rule of thumb is:</a:t>
            </a:r>
          </a:p>
          <a:p>
            <a:pPr lvl="1" eaLnBrk="1" hangingPunct="1">
              <a:defRPr/>
            </a:pPr>
            <a:r>
              <a:rPr lang="en-US" dirty="0" smtClean="0"/>
              <a:t>If you want the loop to run </a:t>
            </a:r>
            <a:r>
              <a:rPr lang="en-US" i="1" dirty="0" smtClean="0"/>
              <a:t>immediately</a:t>
            </a:r>
            <a:r>
              <a:rPr lang="en-US" dirty="0" smtClean="0"/>
              <a:t>, use a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 eaLnBrk="1" hangingPunct="1">
              <a:defRPr/>
            </a:pPr>
            <a:r>
              <a:rPr lang="en-US" dirty="0" smtClean="0"/>
              <a:t>If you want an animation that changes </a:t>
            </a:r>
            <a:r>
              <a:rPr lang="en-US" i="1" dirty="0" smtClean="0"/>
              <a:t>over time</a:t>
            </a:r>
            <a:r>
              <a:rPr lang="en-US" dirty="0" smtClean="0"/>
              <a:t>, use the “invisible”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draw() </a:t>
            </a:r>
            <a:r>
              <a:rPr lang="en-US" dirty="0" smtClean="0"/>
              <a:t>loop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D9E844E-2DA7-487D-BD09-281DF9BBA896}" type="slidenum">
              <a:rPr lang="en-US" smtClean="0"/>
              <a:pPr/>
              <a:t>399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Courier New" pitchFamily="49" charset="0"/>
              </a:rPr>
              <a:t>Download Latest Processing 2.0.3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048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Download and “Extract All” to your downloads folder</a:t>
            </a:r>
          </a:p>
          <a:p>
            <a:pPr eaLnBrk="1" hangingPunct="1">
              <a:defRPr/>
            </a:pPr>
            <a:r>
              <a:rPr lang="en-US" dirty="0" smtClean="0"/>
              <a:t>If you are not sure how to do it, don’t worry, I can talk you through it</a:t>
            </a:r>
          </a:p>
          <a:p>
            <a:pPr eaLnBrk="1" hangingPunct="1">
              <a:defRPr/>
            </a:pPr>
            <a:r>
              <a:rPr lang="en-US" dirty="0" smtClean="0"/>
              <a:t>No rush, in the next week or two</a:t>
            </a:r>
          </a:p>
        </p:txBody>
      </p:sp>
      <p:pic>
        <p:nvPicPr>
          <p:cNvPr id="20992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4260850"/>
            <a:ext cx="53340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4BD69BC-341C-4D96-99EB-A6AF143E5883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" y="274638"/>
            <a:ext cx="502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CSCamp.github.io</a:t>
            </a:r>
            <a:endParaRPr 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81400" cy="3428999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All the information for the camp is available on our </a:t>
            </a:r>
            <a:r>
              <a:rPr lang="en-US" sz="2800" dirty="0" err="1" smtClean="0"/>
              <a:t>GtiHub</a:t>
            </a:r>
            <a:r>
              <a:rPr lang="en-US" sz="2800" dirty="0" smtClean="0"/>
              <a:t> site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89" y="0"/>
            <a:ext cx="388671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758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BD4556-6A3A-4839-A585-3674B30CE3F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2242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4648200" y="274638"/>
            <a:ext cx="4038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curveVertex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381000"/>
            <a:ext cx="4648200" cy="6172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size(100,200);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noFill();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beginShape();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FF0000"/>
                </a:solidFill>
                <a:latin typeface="Courier New" pitchFamily="49" charset="0"/>
              </a:rPr>
              <a:t>curveVertex(10,10);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FF0000"/>
                </a:solidFill>
                <a:latin typeface="Courier New" pitchFamily="49" charset="0"/>
              </a:rPr>
              <a:t>curveVertex(10,10);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00CC00"/>
                </a:solidFill>
                <a:latin typeface="Courier New" pitchFamily="49" charset="0"/>
              </a:rPr>
              <a:t>curveVertex(60,50);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</a:rPr>
              <a:t>curveVertex(10,90);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00FFFF"/>
                </a:solidFill>
                <a:latin typeface="Courier New" pitchFamily="49" charset="0"/>
              </a:rPr>
              <a:t>curveVertex(60,130);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FFFF00"/>
                </a:solidFill>
                <a:latin typeface="Courier New" pitchFamily="49" charset="0"/>
              </a:rPr>
              <a:t>curveVertex(10,170);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solidFill>
                  <a:srgbClr val="FFFF00"/>
                </a:solidFill>
                <a:latin typeface="Courier New" pitchFamily="49" charset="0"/>
              </a:rPr>
              <a:t>curveVertex(10,170);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pl-PL" sz="2800" b="1" dirty="0" smtClean="0">
                <a:latin typeface="Courier New" pitchFamily="49" charset="0"/>
              </a:rPr>
              <a:t>endShape();</a:t>
            </a:r>
            <a:endParaRPr lang="en-US" sz="2800" b="1" dirty="0" smtClean="0">
              <a:latin typeface="Courier New" pitchFamily="49" charset="0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676400"/>
            <a:ext cx="230346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7AE65D-BB66-45C2-BE28-DECDAA2BB6C5}" type="slidenum">
              <a:rPr lang="en-US" smtClean="0"/>
              <a:pPr/>
              <a:t>400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+mn-lt"/>
                <a:cs typeface="Courier New" pitchFamily="49" charset="0"/>
              </a:rPr>
              <a:t>Animating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rotate()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You can make a animation that rotates objects by changing the amount of rotation (called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rot</a:t>
            </a:r>
            <a:r>
              <a:rPr lang="en-US" dirty="0" smtClean="0"/>
              <a:t> in this program) over time</a:t>
            </a:r>
          </a:p>
        </p:txBody>
      </p:sp>
      <p:pic>
        <p:nvPicPr>
          <p:cNvPr id="2109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895600"/>
            <a:ext cx="66579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CD5289-26D5-4119-890C-BF0C4AAA7D12}" type="slidenum">
              <a:rPr lang="en-US" smtClean="0"/>
              <a:pPr/>
              <a:t>401</a:t>
            </a:fld>
            <a:endParaRPr lang="en-US" smtClean="0"/>
          </a:p>
        </p:txBody>
      </p:sp>
      <p:sp>
        <p:nvSpPr>
          <p:cNvPr id="78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Checking the value in a variable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One of the confusing things in programming is keeping track of the values as they change</a:t>
            </a:r>
          </a:p>
          <a:p>
            <a:pPr eaLnBrk="1" hangingPunct="1">
              <a:defRPr/>
            </a:pPr>
            <a:r>
              <a:rPr lang="en-US" dirty="0" smtClean="0"/>
              <a:t>You can print the values to the black box at the bottom of Processing with</a:t>
            </a:r>
          </a:p>
          <a:p>
            <a:pPr lvl="1" eaLnBrk="1" hangingPunct="1">
              <a:defRPr/>
            </a:pPr>
            <a:r>
              <a:rPr lang="en-US" sz="3600" b="1" dirty="0" smtClean="0">
                <a:latin typeface="Courier New" pitchFamily="49" charset="0"/>
              </a:rPr>
              <a:t>print()  //on same line</a:t>
            </a:r>
          </a:p>
          <a:p>
            <a:pPr lvl="1" eaLnBrk="1" hangingPunct="1">
              <a:defRPr/>
            </a:pPr>
            <a:r>
              <a:rPr lang="en-US" sz="3600" b="1" dirty="0" err="1" smtClean="0">
                <a:latin typeface="Courier New" pitchFamily="49" charset="0"/>
              </a:rPr>
              <a:t>println</a:t>
            </a:r>
            <a:r>
              <a:rPr lang="en-US" sz="3600" b="1" dirty="0" smtClean="0">
                <a:latin typeface="Courier New" pitchFamily="49" charset="0"/>
              </a:rPr>
              <a:t>() //print first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3600" b="1" dirty="0" smtClean="0">
                <a:latin typeface="Courier New" pitchFamily="49" charset="0"/>
              </a:rPr>
              <a:t>           //then next line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EC8E71-8478-4D76-969A-318A6E53CA56}" type="slidenum">
              <a:rPr lang="en-US" smtClean="0"/>
              <a:pPr/>
              <a:t>402</a:t>
            </a:fld>
            <a:endParaRPr lang="en-US" smtClean="0"/>
          </a:p>
        </p:txBody>
      </p:sp>
      <p:sp>
        <p:nvSpPr>
          <p:cNvPr id="781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Checking the value in a variable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34290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Apparently (15%2) + 27 is 28</a:t>
            </a:r>
          </a:p>
        </p:txBody>
      </p:sp>
      <p:sp>
        <p:nvSpPr>
          <p:cNvPr id="212997" name="Line 4"/>
          <p:cNvSpPr>
            <a:spLocks noChangeShapeType="1"/>
          </p:cNvSpPr>
          <p:nvPr/>
        </p:nvSpPr>
        <p:spPr bwMode="auto">
          <a:xfrm flipH="1" flipV="1">
            <a:off x="1828800" y="6477000"/>
            <a:ext cx="2971800" cy="76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1299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38850"/>
            <a:ext cx="9906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999" name="Line 6"/>
          <p:cNvSpPr>
            <a:spLocks noChangeShapeType="1"/>
          </p:cNvSpPr>
          <p:nvPr/>
        </p:nvSpPr>
        <p:spPr bwMode="auto">
          <a:xfrm flipH="1">
            <a:off x="4038600" y="2590800"/>
            <a:ext cx="8382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1300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333500"/>
            <a:ext cx="25908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300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743200"/>
            <a:ext cx="3581400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9619FC-002B-47CD-B8FE-35408832BCF5}" type="slidenum">
              <a:rPr lang="en-US" smtClean="0"/>
              <a:pPr/>
              <a:t>403</a:t>
            </a:fld>
            <a:endParaRPr lang="en-US" smtClean="0"/>
          </a:p>
        </p:txBody>
      </p:sp>
      <p:sp>
        <p:nvSpPr>
          <p:cNvPr id="782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Printing Text 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Text can be words, sentences, paragraphs, numbers and more</a:t>
            </a:r>
          </a:p>
          <a:p>
            <a:pPr eaLnBrk="1" hangingPunct="1">
              <a:defRPr/>
            </a:pPr>
            <a:r>
              <a:rPr lang="en-US" dirty="0" smtClean="0"/>
              <a:t>It's any collection of characters, punctuation, numbers and spaces</a:t>
            </a:r>
          </a:p>
          <a:p>
            <a:pPr eaLnBrk="1" hangingPunct="1">
              <a:defRPr/>
            </a:pPr>
            <a:r>
              <a:rPr lang="en-US" dirty="0" smtClean="0"/>
              <a:t>To print text use </a:t>
            </a:r>
            <a:r>
              <a:rPr lang="en-US" dirty="0" smtClean="0">
                <a:solidFill>
                  <a:srgbClr val="FFFF00"/>
                </a:solidFill>
              </a:rPr>
              <a:t>double quotes</a:t>
            </a:r>
            <a:r>
              <a:rPr lang="en-US" dirty="0" smtClean="0"/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print(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"</a:t>
            </a:r>
            <a:r>
              <a:rPr lang="en-US" b="1" dirty="0" smtClean="0">
                <a:latin typeface="Courier New" pitchFamily="49" charset="0"/>
              </a:rPr>
              <a:t>Testing, 1, 2, 3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"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"Testing, 1, 2, 3" </a:t>
            </a:r>
            <a:r>
              <a:rPr lang="en-US" dirty="0" smtClean="0"/>
              <a:t>is an example of a </a:t>
            </a:r>
            <a:r>
              <a:rPr lang="en-US" i="1" dirty="0" smtClean="0"/>
              <a:t>literal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B238B9-3103-425D-8AFA-AC068A5601C5}" type="slidenum">
              <a:rPr lang="en-US" smtClean="0"/>
              <a:pPr/>
              <a:t>404</a:t>
            </a:fld>
            <a:endParaRPr lang="en-US" smtClean="0"/>
          </a:p>
        </p:txBody>
      </p:sp>
      <p:sp>
        <p:nvSpPr>
          <p:cNvPr id="308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Functions and variable declarations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If you </a:t>
            </a:r>
            <a:r>
              <a:rPr lang="en-US" sz="2800" b="1" smtClean="0">
                <a:solidFill>
                  <a:srgbClr val="99CC00"/>
                </a:solidFill>
              </a:rPr>
              <a:t>declare a variable</a:t>
            </a:r>
            <a:r>
              <a:rPr lang="en-US" sz="2800" smtClean="0"/>
              <a:t> in a function, you can only use it in that function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</a:t>
            </a:r>
            <a:r>
              <a:rPr lang="en-US" sz="2800" b="1" smtClean="0">
                <a:solidFill>
                  <a:srgbClr val="99CC00"/>
                </a:solidFill>
                <a:latin typeface="Courier New" pitchFamily="49" charset="0"/>
              </a:rPr>
              <a:t>int num</a:t>
            </a:r>
            <a:r>
              <a:rPr lang="en-US" sz="2800" b="1" smtClean="0">
                <a:latin typeface="Courier New" pitchFamily="49" charset="0"/>
              </a:rPr>
              <a:t> = 5;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println(num);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println(num);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14E40F-95C8-43C2-820A-72B14EE13016}" type="slidenum">
              <a:rPr lang="en-US" smtClean="0"/>
              <a:pPr/>
              <a:t>405</a:t>
            </a:fld>
            <a:endParaRPr lang="en-US" smtClean="0"/>
          </a:p>
        </p:txBody>
      </p:sp>
      <p:sp>
        <p:nvSpPr>
          <p:cNvPr id="316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Functions and variable declarations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If you declare a variable in a function, you can only use it in that function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int num = 5;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</a:t>
            </a: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println(num); //OK!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println(num);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EFCDC0D-06AC-4E7D-919C-7B1DB8DF6A51}" type="slidenum">
              <a:rPr lang="en-US" smtClean="0"/>
              <a:pPr/>
              <a:t>406</a:t>
            </a:fld>
            <a:endParaRPr lang="en-US" smtClean="0"/>
          </a:p>
        </p:txBody>
      </p:sp>
      <p:sp>
        <p:nvSpPr>
          <p:cNvPr id="317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Functions and variable declarations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If you declare a variable in a function, you can only use it in that function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int num = 5;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println(num);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</a:t>
            </a:r>
            <a:r>
              <a:rPr lang="en-US" sz="2800" b="1" smtClean="0">
                <a:solidFill>
                  <a:srgbClr val="CC0000"/>
                </a:solidFill>
                <a:latin typeface="Courier New" pitchFamily="49" charset="0"/>
              </a:rPr>
              <a:t>println(num); //Error!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CEFCAA-27C4-4ABE-9F66-113F189A0E73}" type="slidenum">
              <a:rPr lang="en-US" smtClean="0"/>
              <a:pPr/>
              <a:t>407</a:t>
            </a:fld>
            <a:endParaRPr lang="en-US" smtClean="0"/>
          </a:p>
        </p:txBody>
      </p:sp>
      <p:sp>
        <p:nvSpPr>
          <p:cNvPr id="318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Functions and variable declarations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int num = 5;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println(num);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</a:t>
            </a:r>
            <a:r>
              <a:rPr lang="en-US" b="1" smtClean="0">
                <a:solidFill>
                  <a:srgbClr val="CC0000"/>
                </a:solidFill>
                <a:latin typeface="Courier New" pitchFamily="49" charset="0"/>
              </a:rPr>
              <a:t>println(num); //Error!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</p:txBody>
      </p:sp>
      <p:pic>
        <p:nvPicPr>
          <p:cNvPr id="21811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524000"/>
            <a:ext cx="240982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717CEF-1091-471F-96EE-35AFFF8CF1E9}" type="slidenum">
              <a:rPr lang="en-US" smtClean="0"/>
              <a:pPr/>
              <a:t>408</a:t>
            </a:fld>
            <a:endParaRPr lang="en-US" smtClean="0"/>
          </a:p>
        </p:txBody>
      </p:sp>
      <p:sp>
        <p:nvSpPr>
          <p:cNvPr id="309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basic scope rule*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smtClean="0"/>
              <a:t>Scope</a:t>
            </a:r>
            <a:r>
              <a:rPr lang="en-US" smtClean="0"/>
              <a:t> is like a neighborhood, it's where the variable is known</a:t>
            </a:r>
          </a:p>
          <a:p>
            <a:pPr eaLnBrk="1" hangingPunct="1">
              <a:defRPr/>
            </a:pPr>
            <a:r>
              <a:rPr lang="en-US" smtClean="0"/>
              <a:t>The basic scope rule* is </a:t>
            </a:r>
            <a:r>
              <a:rPr lang="en-US" b="1" i="1" smtClean="0"/>
              <a:t>the scope of variable begins with it's declaration and ends with the closing curly brace of the block of code where it was declared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1200" i="1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1200" i="1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1200" i="1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1200" i="1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1200" i="1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200" i="1" smtClean="0"/>
              <a:t>*there are exceptions to this rule, but we don't really care and we certainly aren't going to worry about it now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B9CBD7-6B93-4148-818E-8CB12D169FFC}" type="slidenum">
              <a:rPr lang="en-US" smtClean="0"/>
              <a:pPr/>
              <a:t>409</a:t>
            </a:fld>
            <a:endParaRPr lang="en-US" smtClean="0"/>
          </a:p>
        </p:txBody>
      </p:sp>
      <p:sp>
        <p:nvSpPr>
          <p:cNvPr id="319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The scope of </a:t>
            </a:r>
            <a:r>
              <a:rPr lang="en-US" sz="4000" smtClean="0">
                <a:latin typeface="Courier New" pitchFamily="49" charset="0"/>
              </a:rPr>
              <a:t>diameter</a:t>
            </a:r>
            <a:r>
              <a:rPr lang="en-US" sz="4000" smtClean="0"/>
              <a:t> is in yellow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draw()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ellipse(30,30,50,80);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noFill();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strokeWeight(5);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  int diameter = 100;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  stroke(255,0,0);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  ellipse(60,60,diameter,diameter);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  println(diameter);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54767A4-054C-45CD-81C8-F10A4FC5A125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noStroke();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768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676400"/>
            <a:ext cx="48625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7BBA42-4DF6-4E9F-A34C-E99BD2EB45AF}" type="slidenum">
              <a:rPr lang="en-US" smtClean="0"/>
              <a:pPr/>
              <a:t>410</a:t>
            </a:fld>
            <a:endParaRPr lang="en-US" smtClean="0"/>
          </a:p>
        </p:txBody>
      </p:sp>
      <p:sp>
        <p:nvSpPr>
          <p:cNvPr id="320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/>
              <a:t>If you </a:t>
            </a:r>
            <a:r>
              <a:rPr lang="en-US" sz="3600" smtClean="0">
                <a:solidFill>
                  <a:srgbClr val="99CC00"/>
                </a:solidFill>
              </a:rPr>
              <a:t>declare the variable at the top of the program </a:t>
            </a:r>
            <a:r>
              <a:rPr lang="en-US" sz="3600" smtClean="0">
                <a:solidFill>
                  <a:schemeClr val="tx1"/>
                </a:solidFill>
              </a:rPr>
              <a:t>outside of any function,</a:t>
            </a:r>
            <a:r>
              <a:rPr lang="en-US" sz="3600" smtClean="0"/>
              <a:t> it's scope is the entire program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686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solidFill>
                  <a:srgbClr val="99CC00"/>
                </a:solidFill>
                <a:latin typeface="Courier New" pitchFamily="49" charset="0"/>
              </a:rPr>
              <a:t>int diameter </a:t>
            </a:r>
            <a:r>
              <a:rPr lang="en-US" sz="2400" b="1" smtClean="0">
                <a:latin typeface="Courier New" pitchFamily="49" charset="0"/>
              </a:rPr>
              <a:t>= 10;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println(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diameter</a:t>
            </a:r>
            <a:r>
              <a:rPr lang="en-US" sz="2400" b="1" smtClean="0">
                <a:latin typeface="Courier New" pitchFamily="49" charset="0"/>
              </a:rPr>
              <a:t>); //OK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ellipse(30,30,50,80);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noFill();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strokeWeight(5);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diameter = 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diameter</a:t>
            </a:r>
            <a:r>
              <a:rPr lang="en-US" sz="2400" b="1" smtClean="0">
                <a:latin typeface="Courier New" pitchFamily="49" charset="0"/>
              </a:rPr>
              <a:t> + 10; //OK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stroke(255,0,0);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ellipse(60,60,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diameter</a:t>
            </a:r>
            <a:r>
              <a:rPr lang="en-US" sz="2400" b="1" smtClean="0">
                <a:latin typeface="Courier New" pitchFamily="49" charset="0"/>
              </a:rPr>
              <a:t>,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diameter</a:t>
            </a:r>
            <a:r>
              <a:rPr lang="en-US" sz="2400" b="1" smtClean="0">
                <a:latin typeface="Courier New" pitchFamily="49" charset="0"/>
              </a:rPr>
              <a:t>); //OK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  println(</a:t>
            </a:r>
            <a:r>
              <a:rPr lang="en-US" sz="2400" b="1" smtClean="0">
                <a:solidFill>
                  <a:srgbClr val="FFFF00"/>
                </a:solidFill>
                <a:latin typeface="Courier New" pitchFamily="49" charset="0"/>
              </a:rPr>
              <a:t>diameter</a:t>
            </a:r>
            <a:r>
              <a:rPr lang="en-US" sz="2400" b="1" smtClean="0">
                <a:latin typeface="Courier New" pitchFamily="49" charset="0"/>
              </a:rPr>
              <a:t>); //OK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846596D-29CF-4818-AED5-49E358FA29C3}" type="slidenum">
              <a:rPr lang="en-US" smtClean="0"/>
              <a:pPr/>
              <a:t>411</a:t>
            </a:fld>
            <a:endParaRPr lang="en-US" smtClean="0"/>
          </a:p>
        </p:txBody>
      </p:sp>
      <p:sp>
        <p:nvSpPr>
          <p:cNvPr id="3215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Local vs. Global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</a:t>
            </a:r>
            <a:r>
              <a:rPr lang="en-US" b="1" i="1" smtClean="0"/>
              <a:t>global</a:t>
            </a:r>
            <a:r>
              <a:rPr lang="en-US" smtClean="0"/>
              <a:t> variable can be used anywhere in the program</a:t>
            </a:r>
          </a:p>
          <a:p>
            <a:pPr eaLnBrk="1" hangingPunct="1">
              <a:defRPr/>
            </a:pPr>
            <a:r>
              <a:rPr lang="en-US" smtClean="0"/>
              <a:t>You create a </a:t>
            </a:r>
            <a:r>
              <a:rPr lang="en-US" b="1" i="1" smtClean="0"/>
              <a:t>global</a:t>
            </a:r>
            <a:r>
              <a:rPr lang="en-US" smtClean="0"/>
              <a:t> variable by declaring it at the top of the program</a:t>
            </a:r>
          </a:p>
          <a:p>
            <a:pPr eaLnBrk="1" hangingPunct="1">
              <a:defRPr/>
            </a:pPr>
            <a:r>
              <a:rPr lang="en-US" smtClean="0"/>
              <a:t>A </a:t>
            </a:r>
            <a:r>
              <a:rPr lang="en-US" b="1" i="1" smtClean="0"/>
              <a:t>local</a:t>
            </a:r>
            <a:r>
              <a:rPr lang="en-US" smtClean="0"/>
              <a:t> variable is declared in a function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A8888FB-0817-48AC-B11D-E306DFFCFE9A}" type="slidenum">
              <a:rPr lang="en-US" smtClean="0"/>
              <a:pPr/>
              <a:t>412</a:t>
            </a:fld>
            <a:endParaRPr lang="en-US" smtClean="0"/>
          </a:p>
        </p:txBody>
      </p:sp>
      <p:sp>
        <p:nvSpPr>
          <p:cNvPr id="329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circle gets bigger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solidFill>
                  <a:srgbClr val="FFFF00"/>
                </a:solidFill>
                <a:latin typeface="Courier New" pitchFamily="49" charset="0"/>
              </a:rPr>
              <a:t>int</a:t>
            </a:r>
            <a:r>
              <a:rPr lang="en-US" sz="2800" b="1" dirty="0" smtClean="0">
                <a:solidFill>
                  <a:srgbClr val="FFFF00"/>
                </a:solidFill>
                <a:latin typeface="Courier New" pitchFamily="49" charset="0"/>
              </a:rPr>
              <a:t> diameter =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err="1" smtClean="0">
                <a:latin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ellipse(150,150,diameter,diameter);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diameter = diameter + 10;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2323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371600"/>
            <a:ext cx="289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1AADEF9-3B6F-452F-8D12-9E6F73433BA5}" type="slidenum">
              <a:rPr lang="en-US" smtClean="0"/>
              <a:pPr/>
              <a:t>413</a:t>
            </a:fld>
            <a:endParaRPr lang="en-US" smtClean="0"/>
          </a:p>
        </p:txBody>
      </p:sp>
      <p:sp>
        <p:nvSpPr>
          <p:cNvPr id="3307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circle DOESN'T get bigger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noFill();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</a:t>
            </a: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int diameter =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ellipse(150,150,diameter,diameter);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  diameter = diameter + 10;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2426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371600"/>
            <a:ext cx="2895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36122F-C614-4C0A-85C1-B8F5E771DA4E}" type="slidenum">
              <a:rPr lang="en-US" smtClean="0"/>
              <a:pPr/>
              <a:t>414</a:t>
            </a:fld>
            <a:endParaRPr lang="en-US" smtClean="0"/>
          </a:p>
        </p:txBody>
      </p:sp>
      <p:sp>
        <p:nvSpPr>
          <p:cNvPr id="796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the </a:t>
            </a:r>
            <a:r>
              <a:rPr lang="en-US" sz="4000" dirty="0" smtClean="0">
                <a:solidFill>
                  <a:srgbClr val="FF0000"/>
                </a:solidFill>
              </a:rPr>
              <a:t>background</a:t>
            </a:r>
            <a:r>
              <a:rPr lang="en-US" sz="4000" dirty="0" smtClean="0"/>
              <a:t> drawn </a:t>
            </a:r>
            <a:r>
              <a:rPr lang="en-US" sz="4000" i="1" dirty="0" smtClean="0"/>
              <a:t>once</a:t>
            </a:r>
            <a:br>
              <a:rPr lang="en-US" sz="4000" i="1" dirty="0" smtClean="0"/>
            </a:br>
            <a:r>
              <a:rPr lang="en-US" sz="4000" dirty="0" smtClean="0"/>
              <a:t>(leaves a trail of circles)</a:t>
            </a:r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smtClean="0">
                <a:solidFill>
                  <a:srgbClr val="CC0000"/>
                </a:solidFill>
                <a:latin typeface="Courier New" pitchFamily="49" charset="0"/>
              </a:rPr>
              <a:t>background(0,0,0);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stroke(255,255,255);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err="1" smtClean="0">
                <a:latin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ellipse(x,50,20,20);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x = x + 5;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2528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828800"/>
            <a:ext cx="2757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62DDB2-3621-4500-B451-534EB9EED753}" type="slidenum">
              <a:rPr lang="en-US" smtClean="0"/>
              <a:pPr/>
              <a:t>415</a:t>
            </a:fld>
            <a:endParaRPr lang="en-US" smtClean="0"/>
          </a:p>
        </p:txBody>
      </p:sp>
      <p:sp>
        <p:nvSpPr>
          <p:cNvPr id="899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the </a:t>
            </a:r>
            <a:r>
              <a:rPr lang="en-US" sz="4000" dirty="0" smtClean="0">
                <a:solidFill>
                  <a:srgbClr val="FF0000"/>
                </a:solidFill>
              </a:rPr>
              <a:t>background</a:t>
            </a:r>
            <a:r>
              <a:rPr lang="en-US" sz="4000" dirty="0" smtClean="0"/>
              <a:t> is drawn </a:t>
            </a:r>
            <a:r>
              <a:rPr lang="en-US" sz="4000" i="1" dirty="0" smtClean="0"/>
              <a:t>every time</a:t>
            </a:r>
            <a:br>
              <a:rPr lang="en-US" sz="4000" i="1" dirty="0" smtClean="0"/>
            </a:br>
            <a:r>
              <a:rPr lang="en-US" sz="4000" dirty="0" smtClean="0"/>
              <a:t>the screen is drawn (no trail)</a:t>
            </a:r>
          </a:p>
        </p:txBody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  <a:endParaRPr lang="en-US" sz="2800" b="1" dirty="0" smtClean="0">
              <a:solidFill>
                <a:srgbClr val="CC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stroke(255,255,255);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err="1" smtClean="0">
                <a:latin typeface="Courier New" pitchFamily="49" charset="0"/>
              </a:rPr>
              <a:t>noFill</a:t>
            </a:r>
            <a:r>
              <a:rPr lang="en-US" sz="28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</a:t>
            </a:r>
            <a:r>
              <a:rPr lang="en-US" sz="2800" b="1" dirty="0" smtClean="0">
                <a:solidFill>
                  <a:srgbClr val="CC0000"/>
                </a:solidFill>
                <a:latin typeface="Courier New" pitchFamily="49" charset="0"/>
              </a:rPr>
              <a:t>background(0,0,0);</a:t>
            </a:r>
            <a:endParaRPr lang="en-US" sz="2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ellipse(x,50,20,20);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x = x + 5;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263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905000"/>
            <a:ext cx="28670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B402E3D-D83F-4CCC-893D-688810B7ACB6}" type="slidenum">
              <a:rPr lang="en-US" smtClean="0"/>
              <a:pPr/>
              <a:t>416</a:t>
            </a:fld>
            <a:endParaRPr lang="en-US" smtClean="0"/>
          </a:p>
        </p:txBody>
      </p:sp>
      <p:sp>
        <p:nvSpPr>
          <p:cNvPr id="79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black rectangle drawn </a:t>
            </a:r>
            <a:r>
              <a:rPr lang="en-US" sz="4000" i="1" smtClean="0"/>
              <a:t>every time</a:t>
            </a:r>
            <a:br>
              <a:rPr lang="en-US" sz="4000" i="1" smtClean="0"/>
            </a:br>
            <a:r>
              <a:rPr lang="en-US" sz="4000" smtClean="0"/>
              <a:t>with opacity (faint trail)</a:t>
            </a:r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stroke(255,255,255);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err="1" smtClean="0">
                <a:latin typeface="Courier New" pitchFamily="49" charset="0"/>
              </a:rPr>
              <a:t>noFill</a:t>
            </a:r>
            <a:r>
              <a:rPr lang="en-US" sz="24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CC0000"/>
                </a:solidFill>
                <a:latin typeface="Courier New" pitchFamily="49" charset="0"/>
              </a:rPr>
              <a:t>background(0,0,0);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fill(0,0,0,10);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</a:rPr>
              <a:t>rect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(0,0,100,100);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ellipse(x,50,20,20);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x = x + 5;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3725" y="1905000"/>
            <a:ext cx="2838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609600" y="6096000"/>
            <a:ext cx="1387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i="1"/>
              <a:t>* thanks Arthur!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BACC49-C73C-4234-9587-0370E51CF863}" type="slidenum">
              <a:rPr lang="en-US" smtClean="0"/>
              <a:pPr/>
              <a:t>417</a:t>
            </a:fld>
            <a:endParaRPr lang="en-US" smtClean="0"/>
          </a:p>
        </p:txBody>
      </p:sp>
      <p:sp>
        <p:nvSpPr>
          <p:cNvPr id="286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57912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Practice Quiz Question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3962400" cy="6172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smtClean="0"/>
              <a:t>Which picture matches the output of this program?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background(0,0,0);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anotherMystery();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mysteryFunction();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fill(255,0,0);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ellipse(50,50,40,40);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mysteryFunction()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fill(0,255,0);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ellipse(60,50,40,40);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anotherMystery()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fill(0,0,255);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ellipse(70,50,40,40);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283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962400"/>
            <a:ext cx="12382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835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676400"/>
            <a:ext cx="124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835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962400"/>
            <a:ext cx="12287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836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400"/>
            <a:ext cx="126682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61" name="WordArt 8"/>
          <p:cNvSpPr>
            <a:spLocks noChangeArrowheads="1" noChangeShapeType="1" noTextEdit="1"/>
          </p:cNvSpPr>
          <p:nvPr/>
        </p:nvSpPr>
        <p:spPr bwMode="auto">
          <a:xfrm>
            <a:off x="5486400" y="990600"/>
            <a:ext cx="352425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A</a:t>
            </a:r>
          </a:p>
        </p:txBody>
      </p:sp>
      <p:sp>
        <p:nvSpPr>
          <p:cNvPr id="228362" name="WordArt 9"/>
          <p:cNvSpPr>
            <a:spLocks noChangeArrowheads="1" noChangeShapeType="1" noTextEdit="1"/>
          </p:cNvSpPr>
          <p:nvPr/>
        </p:nvSpPr>
        <p:spPr bwMode="auto">
          <a:xfrm>
            <a:off x="7620000" y="990600"/>
            <a:ext cx="352425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B</a:t>
            </a:r>
          </a:p>
        </p:txBody>
      </p:sp>
      <p:sp>
        <p:nvSpPr>
          <p:cNvPr id="228363" name="WordArt 10"/>
          <p:cNvSpPr>
            <a:spLocks noChangeArrowheads="1" noChangeShapeType="1" noTextEdit="1"/>
          </p:cNvSpPr>
          <p:nvPr/>
        </p:nvSpPr>
        <p:spPr bwMode="auto">
          <a:xfrm>
            <a:off x="5562600" y="3352800"/>
            <a:ext cx="352425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C</a:t>
            </a:r>
          </a:p>
        </p:txBody>
      </p:sp>
      <p:sp>
        <p:nvSpPr>
          <p:cNvPr id="228364" name="WordArt 11"/>
          <p:cNvSpPr>
            <a:spLocks noChangeArrowheads="1" noChangeShapeType="1" noTextEdit="1"/>
          </p:cNvSpPr>
          <p:nvPr/>
        </p:nvSpPr>
        <p:spPr bwMode="auto">
          <a:xfrm>
            <a:off x="7696200" y="3352800"/>
            <a:ext cx="352425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6BDA8CA-B8BB-412B-B6F3-9A20372DE2D8}" type="slidenum">
              <a:rPr lang="en-US" smtClean="0"/>
              <a:pPr/>
              <a:t>418</a:t>
            </a:fld>
            <a:endParaRPr lang="en-US" smtClean="0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0" smtClean="0">
                <a:solidFill>
                  <a:schemeClr val="tx1"/>
                </a:solidFill>
              </a:rPr>
              <a:t>The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b="0" smtClean="0">
                <a:solidFill>
                  <a:schemeClr val="tx1"/>
                </a:solidFill>
              </a:rPr>
              <a:t>statement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5943600"/>
          </a:xfrm>
        </p:spPr>
        <p:txBody>
          <a:bodyPr lIns="92075" tIns="46038" rIns="92075" bIns="46038"/>
          <a:lstStyle/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if(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num &gt; 150</a:t>
            </a:r>
            <a:r>
              <a:rPr lang="en-US" b="1" dirty="0" smtClean="0">
                <a:latin typeface="Courier New" pitchFamily="49" charset="0"/>
              </a:rPr>
              <a:t>)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{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	</a:t>
            </a:r>
            <a:r>
              <a:rPr lang="en-US" b="1" dirty="0" err="1" smtClean="0">
                <a:solidFill>
                  <a:srgbClr val="99CC00"/>
                </a:solidFill>
                <a:latin typeface="Courier New" pitchFamily="49" charset="0"/>
              </a:rPr>
              <a:t>println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("num is pretty big");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}</a:t>
            </a:r>
          </a:p>
          <a:p>
            <a:pPr marL="838200" lvl="1" indent="-381000" eaLnBrk="1" hangingPunct="1">
              <a:defRPr/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FFFF00"/>
                </a:solidFill>
              </a:rPr>
              <a:t>"test"</a:t>
            </a:r>
            <a:r>
              <a:rPr lang="en-US" sz="3200" dirty="0" smtClean="0"/>
              <a:t> within parentheses ( ) </a:t>
            </a:r>
          </a:p>
          <a:p>
            <a:pPr marL="838200" lvl="1" indent="-381000" eaLnBrk="1" hangingPunct="1">
              <a:defRPr/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99CC00"/>
                </a:solidFill>
              </a:rPr>
              <a:t>block of statements within curly braces</a:t>
            </a:r>
            <a:r>
              <a:rPr lang="en-US" sz="3200" dirty="0" smtClean="0"/>
              <a:t> { }. </a:t>
            </a:r>
          </a:p>
          <a:p>
            <a:pPr marL="457200" indent="-457200" eaLnBrk="1" hangingPunct="1">
              <a:defRPr/>
            </a:pPr>
            <a:r>
              <a:rPr lang="en-US" sz="2800" dirty="0" smtClean="0"/>
              <a:t>The test is any expression that evaluates to true or false. </a:t>
            </a:r>
          </a:p>
          <a:p>
            <a:pPr marL="457200" indent="-457200" eaLnBrk="1" hangingPunct="1">
              <a:defRPr/>
            </a:pPr>
            <a:r>
              <a:rPr lang="en-US" sz="2800" dirty="0" smtClean="0"/>
              <a:t>The if-statement evaluates the test and then runs the body code only if the test is true. If the test is false, the body is skipped.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28C0EE0-3E83-432D-98C2-EAE07FE27681}" type="slidenum">
              <a:rPr lang="en-US" smtClean="0"/>
              <a:pPr/>
              <a:t>419</a:t>
            </a:fld>
            <a:endParaRPr lang="en-US" smtClean="0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b="0" smtClean="0">
                <a:solidFill>
                  <a:schemeClr val="tx1"/>
                </a:solidFill>
              </a:rPr>
              <a:t>statement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7162800" cy="3886200"/>
          </a:xfrm>
        </p:spPr>
        <p:txBody>
          <a:bodyPr lIns="92075" tIns="46038" rIns="92075" bIns="46038"/>
          <a:lstStyle/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num = 5;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if(num &gt; 2)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("It worked!");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  <a:endParaRPr lang="en-US" b="1" dirty="0" smtClean="0">
              <a:solidFill>
                <a:srgbClr val="99CC00"/>
              </a:solidFill>
              <a:latin typeface="Courier New" pitchFamily="49" charset="0"/>
            </a:endParaRPr>
          </a:p>
        </p:txBody>
      </p:sp>
      <p:pic>
        <p:nvPicPr>
          <p:cNvPr id="23040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7738" y="1676400"/>
            <a:ext cx="311626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406" name="Line 5"/>
          <p:cNvSpPr>
            <a:spLocks noChangeShapeType="1"/>
          </p:cNvSpPr>
          <p:nvPr/>
        </p:nvSpPr>
        <p:spPr bwMode="auto">
          <a:xfrm flipH="1">
            <a:off x="4495800" y="57150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040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572000"/>
            <a:ext cx="22098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5865F5-552E-45EB-9611-FA2F4A68B2ED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noFill();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50530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77B7575-20F9-44C7-84E0-74B364903DD0}" type="slidenum">
              <a:rPr lang="en-US" smtClean="0"/>
              <a:pPr/>
              <a:t>420</a:t>
            </a:fld>
            <a:endParaRPr lang="en-US" smtClean="0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latin typeface="Courier New" pitchFamily="49" charset="0"/>
              </a:rPr>
              <a:t>if </a:t>
            </a:r>
            <a:r>
              <a:rPr lang="en-US" b="0" smtClean="0">
                <a:solidFill>
                  <a:schemeClr val="tx1"/>
                </a:solidFill>
              </a:rPr>
              <a:t>statement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7162800" cy="3886200"/>
          </a:xfrm>
        </p:spPr>
        <p:txBody>
          <a:bodyPr lIns="92075" tIns="46038" rIns="92075" bIns="46038"/>
          <a:lstStyle/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num = 5;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if(num &gt; </a:t>
            </a:r>
            <a:r>
              <a:rPr lang="en-US" sz="4400" b="1" dirty="0" smtClean="0">
                <a:solidFill>
                  <a:srgbClr val="FFFF00"/>
                </a:solidFill>
                <a:latin typeface="Courier New" pitchFamily="49" charset="0"/>
              </a:rPr>
              <a:t>7</a:t>
            </a:r>
            <a:r>
              <a:rPr lang="en-US" b="1" dirty="0" smtClean="0">
                <a:latin typeface="Courier New" pitchFamily="49" charset="0"/>
              </a:rPr>
              <a:t>)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("It worked!");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  <a:endParaRPr lang="en-US" b="1" dirty="0" smtClean="0">
              <a:solidFill>
                <a:srgbClr val="99CC00"/>
              </a:solidFill>
              <a:latin typeface="Courier New" pitchFamily="49" charset="0"/>
            </a:endParaRPr>
          </a:p>
        </p:txBody>
      </p:sp>
      <p:sp>
        <p:nvSpPr>
          <p:cNvPr id="231429" name="Line 5"/>
          <p:cNvSpPr>
            <a:spLocks noChangeShapeType="1"/>
          </p:cNvSpPr>
          <p:nvPr/>
        </p:nvSpPr>
        <p:spPr bwMode="auto">
          <a:xfrm flipH="1">
            <a:off x="4495800" y="57150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143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88" y="1828800"/>
            <a:ext cx="305911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14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800600"/>
            <a:ext cx="205740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1432" name="WordArt 9"/>
          <p:cNvSpPr>
            <a:spLocks noChangeArrowheads="1" noChangeShapeType="1" noTextEdit="1"/>
          </p:cNvSpPr>
          <p:nvPr/>
        </p:nvSpPr>
        <p:spPr bwMode="auto">
          <a:xfrm>
            <a:off x="381000" y="5181600"/>
            <a:ext cx="15716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Empty!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48D874-A088-4BCD-ADB1-7324402B2B17}" type="slidenum">
              <a:rPr lang="en-US" smtClean="0"/>
              <a:pPr/>
              <a:t>421</a:t>
            </a:fld>
            <a:endParaRPr lang="en-US" smtClean="0"/>
          </a:p>
        </p:txBody>
      </p:sp>
      <p:sp>
        <p:nvSpPr>
          <p:cNvPr id="327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Using an </a:t>
            </a:r>
            <a:r>
              <a:rPr lang="en-US" sz="3600" dirty="0" smtClean="0">
                <a:latin typeface="Courier New" pitchFamily="49" charset="0"/>
              </a:rPr>
              <a:t>if</a:t>
            </a:r>
            <a:r>
              <a:rPr lang="en-US" sz="3600" dirty="0" smtClean="0"/>
              <a:t> to "</a:t>
            </a:r>
            <a:r>
              <a:rPr lang="en-US" sz="3600" dirty="0" smtClean="0">
                <a:solidFill>
                  <a:srgbClr val="FFFF00"/>
                </a:solidFill>
              </a:rPr>
              <a:t>start over if it gets too big</a:t>
            </a:r>
            <a:r>
              <a:rPr lang="en-US" sz="3600" dirty="0" smtClean="0"/>
              <a:t>"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</a:rPr>
              <a:t> diameter =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background(0,0,0);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</a:t>
            </a:r>
            <a:r>
              <a:rPr lang="en-US" sz="2400" b="1" dirty="0" err="1" smtClean="0">
                <a:latin typeface="Courier New" pitchFamily="49" charset="0"/>
              </a:rPr>
              <a:t>noFill</a:t>
            </a:r>
            <a:r>
              <a:rPr lang="en-US" sz="24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stroke(255,255,255);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ellipse(150,150,diameter,diameter);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  diameter = diameter + 20;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if(diameter &gt; 300)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  background(0,0,0);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  diameter =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DDA5C2-6302-4F20-B665-3FAAFC10885A}" type="slidenum">
              <a:rPr lang="en-US" smtClean="0"/>
              <a:pPr/>
              <a:t>422</a:t>
            </a:fld>
            <a:endParaRPr lang="en-US" smtClean="0"/>
          </a:p>
        </p:txBody>
      </p:sp>
      <p:sp>
        <p:nvSpPr>
          <p:cNvPr id="900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Watch our for this mistake!</a:t>
            </a:r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if(diameter &gt; 300);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    background(0,0,0);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    diameter = 10;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8B2142B-B399-4951-AC1B-B41FB1885757}" type="slidenum">
              <a:rPr lang="en-US" smtClean="0"/>
              <a:pPr/>
              <a:t>423</a:t>
            </a:fld>
            <a:endParaRPr lang="en-US" smtClean="0"/>
          </a:p>
        </p:txBody>
      </p:sp>
      <p:sp>
        <p:nvSpPr>
          <p:cNvPr id="901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Don't put a semi-colon here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if(diameter &gt; 300);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    background(0,0,0);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    diameter = 10;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4000" i="1" smtClean="0">
                <a:solidFill>
                  <a:srgbClr val="FFFF00"/>
                </a:solidFill>
                <a:latin typeface="Times New Roman" pitchFamily="18" charset="0"/>
              </a:rPr>
              <a:t>If diameter is greater than 300</a:t>
            </a:r>
            <a:r>
              <a:rPr lang="en-US" sz="400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sz="4000" smtClean="0">
                <a:latin typeface="Times New Roman" pitchFamily="18" charset="0"/>
              </a:rPr>
              <a:t>is not a complete sentence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sp>
        <p:nvSpPr>
          <p:cNvPr id="234501" name="Oval 4"/>
          <p:cNvSpPr>
            <a:spLocks noChangeArrowheads="1"/>
          </p:cNvSpPr>
          <p:nvPr/>
        </p:nvSpPr>
        <p:spPr bwMode="auto">
          <a:xfrm>
            <a:off x="5791200" y="1447800"/>
            <a:ext cx="838200" cy="1066800"/>
          </a:xfrm>
          <a:prstGeom prst="ellips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B164B2-490F-4D3A-A6C8-0D8F6FBEC3B3}" type="slidenum">
              <a:rPr lang="en-US" smtClean="0"/>
              <a:pPr/>
              <a:t>424</a:t>
            </a:fld>
            <a:endParaRPr lang="en-US" smtClean="0"/>
          </a:p>
        </p:txBody>
      </p:sp>
      <p:sp>
        <p:nvSpPr>
          <p:cNvPr id="9021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Now it's correct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if(diameter &gt; 300)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    background(0,0,0);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    diameter = 10;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i="1" smtClean="0">
                <a:solidFill>
                  <a:srgbClr val="FFFF00"/>
                </a:solidFill>
                <a:latin typeface="Times New Roman" pitchFamily="18" charset="0"/>
              </a:rPr>
              <a:t>If diameter is greater than 300, then draw a black background and set diameter to 30</a:t>
            </a:r>
            <a:r>
              <a:rPr lang="en-US" sz="400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sz="4000" smtClean="0">
                <a:latin typeface="Times New Roman" pitchFamily="18" charset="0"/>
              </a:rPr>
              <a:t>is a complete sentence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74638"/>
            <a:ext cx="49530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Find the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4876800" cy="67056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size(300,300);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draw()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mystery3();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mystery1();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mystery1()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ellipse(150,100,150,150);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mystery2()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ellipse(150,150,150,150);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mystery3()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ellipse(150,200,150,150);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AEFB46-8FC4-4CCF-9CE0-5579665ED974}" type="slidenum">
              <a:rPr lang="en-US" smtClean="0"/>
              <a:pPr/>
              <a:t>425</a:t>
            </a:fld>
            <a:endParaRPr lang="en-US" smtClean="0"/>
          </a:p>
        </p:txBody>
      </p:sp>
      <p:pic>
        <p:nvPicPr>
          <p:cNvPr id="2365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828800"/>
            <a:ext cx="18637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9163" y="1828800"/>
            <a:ext cx="1874837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5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3450" y="4495800"/>
            <a:ext cx="18605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5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495800"/>
            <a:ext cx="1827213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53" name="TextBox 8"/>
          <p:cNvSpPr txBox="1">
            <a:spLocks noChangeArrowheads="1"/>
          </p:cNvSpPr>
          <p:nvPr/>
        </p:nvSpPr>
        <p:spPr bwMode="auto">
          <a:xfrm>
            <a:off x="5791200" y="3810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C</a:t>
            </a:r>
          </a:p>
        </p:txBody>
      </p:sp>
      <p:sp>
        <p:nvSpPr>
          <p:cNvPr id="236554" name="TextBox 8"/>
          <p:cNvSpPr txBox="1">
            <a:spLocks noChangeArrowheads="1"/>
          </p:cNvSpPr>
          <p:nvPr/>
        </p:nvSpPr>
        <p:spPr bwMode="auto">
          <a:xfrm>
            <a:off x="5791200" y="1143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A</a:t>
            </a:r>
          </a:p>
        </p:txBody>
      </p:sp>
      <p:sp>
        <p:nvSpPr>
          <p:cNvPr id="236555" name="TextBox 8"/>
          <p:cNvSpPr txBox="1">
            <a:spLocks noChangeArrowheads="1"/>
          </p:cNvSpPr>
          <p:nvPr/>
        </p:nvSpPr>
        <p:spPr bwMode="auto">
          <a:xfrm>
            <a:off x="8077200" y="1143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B</a:t>
            </a:r>
          </a:p>
        </p:txBody>
      </p:sp>
      <p:sp>
        <p:nvSpPr>
          <p:cNvPr id="236556" name="TextBox 8"/>
          <p:cNvSpPr txBox="1">
            <a:spLocks noChangeArrowheads="1"/>
          </p:cNvSpPr>
          <p:nvPr/>
        </p:nvSpPr>
        <p:spPr bwMode="auto">
          <a:xfrm>
            <a:off x="8153400" y="3810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D823DB5-B50D-4447-8D5D-730EA579BF43}" type="slidenum">
              <a:rPr lang="en-US" smtClean="0"/>
              <a:pPr/>
              <a:t>426</a:t>
            </a:fld>
            <a:endParaRPr lang="en-US" smtClean="0"/>
          </a:p>
        </p:txBody>
      </p:sp>
      <p:sp>
        <p:nvSpPr>
          <p:cNvPr id="332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Circle that moves left to right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705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ellipse(x,150,30,30);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x = x + 1;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1B0697-6857-43BC-997D-A38B863A45BE}" type="slidenum">
              <a:rPr lang="en-US" smtClean="0"/>
              <a:pPr/>
              <a:t>427</a:t>
            </a:fld>
            <a:endParaRPr lang="en-US" smtClean="0"/>
          </a:p>
        </p:txBody>
      </p:sp>
      <p:sp>
        <p:nvSpPr>
          <p:cNvPr id="333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Circle that moves back &amp; forth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7056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int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int change =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ellipse(x,150,30,30);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</a:t>
            </a:r>
            <a:r>
              <a:rPr lang="en-US" sz="2800" b="1" smtClean="0">
                <a:solidFill>
                  <a:srgbClr val="FFFF00"/>
                </a:solidFill>
                <a:latin typeface="Courier New" pitchFamily="49" charset="0"/>
              </a:rPr>
              <a:t>x = x + change;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if(x &gt; 300)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 change = -1;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if(x &lt; 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 change =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05C1123-109B-4F6B-A9C2-CB9240D82C10}" type="slidenum">
              <a:rPr lang="en-US" smtClean="0"/>
              <a:pPr/>
              <a:t>428</a:t>
            </a:fld>
            <a:endParaRPr lang="en-US" smtClean="0"/>
          </a:p>
        </p:txBody>
      </p:sp>
      <p:sp>
        <p:nvSpPr>
          <p:cNvPr id="906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Changing the amount of change</a:t>
            </a:r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943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The rate of change in the x and y direction is the slope. If the rate of change stays the same, the result is a straight line. Changing the amount of change produces a curve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16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y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 =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ellipse(x,y,10,10);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x = x +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y = y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if(x &lt; 150)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 + 1;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if(x &gt;= 150)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</a:rPr>
              <a:t>xChange</a:t>
            </a:r>
            <a:r>
              <a:rPr lang="en-US" sz="1800" b="1" dirty="0" smtClean="0">
                <a:latin typeface="Courier New" pitchFamily="49" charset="0"/>
              </a:rPr>
              <a:t> - 1;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}</a:t>
            </a:r>
            <a:r>
              <a:rPr lang="en-US" sz="1600" b="1" dirty="0" smtClean="0">
                <a:latin typeface="Courier New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1600" dirty="0" smtClean="0"/>
          </a:p>
        </p:txBody>
      </p:sp>
      <p:pic>
        <p:nvPicPr>
          <p:cNvPr id="2396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438400"/>
            <a:ext cx="41481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2EE54B-ABB0-4AED-939D-217C75B43CE6}" type="slidenum">
              <a:rPr lang="en-US" smtClean="0"/>
              <a:pPr/>
              <a:t>429</a:t>
            </a:fld>
            <a:endParaRPr lang="en-US" smtClean="0"/>
          </a:p>
        </p:txBody>
      </p:sp>
      <p:sp>
        <p:nvSpPr>
          <p:cNvPr id="906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Changing the amount of change</a:t>
            </a:r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915400" cy="5638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Here the ball bounces off the </a:t>
            </a:r>
            <a:r>
              <a:rPr lang="en-US" dirty="0" err="1" smtClean="0"/>
              <a:t>botton</a:t>
            </a:r>
            <a:r>
              <a:rPr lang="en-US" dirty="0" smtClean="0"/>
              <a:t> of the screen when we </a:t>
            </a:r>
            <a:r>
              <a:rPr lang="en-US" dirty="0" smtClean="0">
                <a:solidFill>
                  <a:srgbClr val="FFFF00"/>
                </a:solidFill>
              </a:rPr>
              <a:t>change </a:t>
            </a:r>
            <a:r>
              <a:rPr lang="en-US" b="1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changeY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to be equal to </a:t>
            </a:r>
            <a:r>
              <a:rPr lang="en-US" dirty="0" smtClean="0">
                <a:solidFill>
                  <a:srgbClr val="FF0000"/>
                </a:solidFill>
              </a:rPr>
              <a:t>it’s opposite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14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float x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float y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float </a:t>
            </a:r>
            <a:r>
              <a:rPr lang="en-US" sz="1200" b="1" dirty="0" err="1" smtClean="0">
                <a:latin typeface="Courier New" pitchFamily="49" charset="0"/>
              </a:rPr>
              <a:t>changeX</a:t>
            </a:r>
            <a:r>
              <a:rPr lang="en-US" sz="1200" b="1" dirty="0" smtClean="0">
                <a:latin typeface="Courier New" pitchFamily="49" charset="0"/>
              </a:rPr>
              <a:t> =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float </a:t>
            </a:r>
            <a:r>
              <a:rPr lang="en-US" sz="1200" b="1" dirty="0" err="1" smtClean="0">
                <a:latin typeface="Courier New" pitchFamily="49" charset="0"/>
              </a:rPr>
              <a:t>changeY</a:t>
            </a:r>
            <a:r>
              <a:rPr lang="en-US" sz="1200" b="1" dirty="0" smtClean="0">
                <a:latin typeface="Courier New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size(300,300);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background(0);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fill(0,0,0,8);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</a:t>
            </a:r>
            <a:r>
              <a:rPr lang="en-US" sz="1200" b="1" dirty="0" err="1" smtClean="0">
                <a:latin typeface="Courier New" pitchFamily="49" charset="0"/>
              </a:rPr>
              <a:t>rect</a:t>
            </a:r>
            <a:r>
              <a:rPr lang="en-US" sz="1200" b="1" dirty="0" smtClean="0">
                <a:latin typeface="Courier New" pitchFamily="49" charset="0"/>
              </a:rPr>
              <a:t>(0,0,300,300);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fill(255);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ellipse(x,y,30,30);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x = x + </a:t>
            </a:r>
            <a:r>
              <a:rPr lang="en-US" sz="1200" b="1" dirty="0" err="1" smtClean="0">
                <a:latin typeface="Courier New" pitchFamily="49" charset="0"/>
              </a:rPr>
              <a:t>changeX</a:t>
            </a:r>
            <a:r>
              <a:rPr lang="en-US" sz="12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y = y + </a:t>
            </a:r>
            <a:r>
              <a:rPr lang="en-US" sz="1200" b="1" dirty="0" err="1" smtClean="0">
                <a:latin typeface="Courier New" pitchFamily="49" charset="0"/>
              </a:rPr>
              <a:t>changeY</a:t>
            </a:r>
            <a:r>
              <a:rPr lang="en-US" sz="12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</a:t>
            </a:r>
            <a:r>
              <a:rPr lang="en-US" sz="1200" b="1" dirty="0" err="1" smtClean="0">
                <a:latin typeface="Courier New" pitchFamily="49" charset="0"/>
              </a:rPr>
              <a:t>changeY</a:t>
            </a:r>
            <a:r>
              <a:rPr lang="en-US" sz="1200" b="1" dirty="0" smtClean="0">
                <a:latin typeface="Courier New" pitchFamily="49" charset="0"/>
              </a:rPr>
              <a:t> = </a:t>
            </a:r>
            <a:r>
              <a:rPr lang="en-US" sz="1200" b="1" dirty="0" err="1" smtClean="0">
                <a:latin typeface="Courier New" pitchFamily="49" charset="0"/>
              </a:rPr>
              <a:t>changeY</a:t>
            </a:r>
            <a:r>
              <a:rPr lang="en-US" sz="1200" b="1" dirty="0" smtClean="0">
                <a:latin typeface="Courier New" pitchFamily="49" charset="0"/>
              </a:rPr>
              <a:t> + .02;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if(x &gt; 300)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  </a:t>
            </a:r>
            <a:r>
              <a:rPr lang="en-US" sz="1200" b="1" dirty="0" err="1" smtClean="0">
                <a:latin typeface="Courier New" pitchFamily="49" charset="0"/>
              </a:rPr>
              <a:t>changeX</a:t>
            </a:r>
            <a:r>
              <a:rPr lang="en-US" sz="1200" b="1" dirty="0" smtClean="0">
                <a:latin typeface="Courier New" pitchFamily="49" charset="0"/>
              </a:rPr>
              <a:t> = -1;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if( x &lt; 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  </a:t>
            </a:r>
            <a:r>
              <a:rPr lang="en-US" sz="1200" b="1" dirty="0" err="1" smtClean="0">
                <a:latin typeface="Courier New" pitchFamily="49" charset="0"/>
              </a:rPr>
              <a:t>changeX</a:t>
            </a:r>
            <a:r>
              <a:rPr lang="en-US" sz="1200" b="1" dirty="0" smtClean="0">
                <a:latin typeface="Courier New" pitchFamily="49" charset="0"/>
              </a:rPr>
              <a:t> = 1;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if(y &gt; 300)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itchFamily="49" charset="0"/>
              </a:rPr>
              <a:t>changeY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Courier New" pitchFamily="49" charset="0"/>
              </a:rPr>
              <a:t>=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-</a:t>
            </a:r>
            <a:r>
              <a:rPr lang="en-US" sz="2400" b="1" dirty="0" err="1" smtClean="0">
                <a:solidFill>
                  <a:srgbClr val="FF0000"/>
                </a:solidFill>
                <a:latin typeface="Courier New" pitchFamily="49" charset="0"/>
              </a:rPr>
              <a:t>changeY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2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4064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2900" y="1905000"/>
            <a:ext cx="35401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869AC8-C50F-4FA4-B93F-9A9DC0AD2611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noFill();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noStroke();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819400"/>
            <a:ext cx="38258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6"/>
          <p:cNvSpPr txBox="1">
            <a:spLocks noChangeArrowheads="1"/>
          </p:cNvSpPr>
          <p:nvPr/>
        </p:nvSpPr>
        <p:spPr bwMode="auto">
          <a:xfrm>
            <a:off x="6553200" y="32004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4400" b="1"/>
              <a:t>Empty!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CA60A7-DCBE-4ABD-8769-46DBC239B546}" type="slidenum">
              <a:rPr lang="en-US" smtClean="0"/>
              <a:pPr/>
              <a:t>430</a:t>
            </a:fld>
            <a:endParaRPr lang="en-US" smtClean="0"/>
          </a:p>
        </p:txBody>
      </p:sp>
      <p:sp>
        <p:nvSpPr>
          <p:cNvPr id="802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Practice quiz question</a:t>
            </a:r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73152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Find the output that best matches the following code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mystery = 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noFill</a:t>
            </a:r>
            <a:r>
              <a:rPr lang="en-US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ellipse(50,mystery,20,20);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  mystery = mystery + 15;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24166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3505200"/>
            <a:ext cx="12382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167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5105400"/>
            <a:ext cx="12382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167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228600"/>
            <a:ext cx="124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1672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1905000"/>
            <a:ext cx="12477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673" name="TextBox 8"/>
          <p:cNvSpPr txBox="1">
            <a:spLocks noChangeArrowheads="1"/>
          </p:cNvSpPr>
          <p:nvPr/>
        </p:nvSpPr>
        <p:spPr bwMode="auto">
          <a:xfrm>
            <a:off x="7315200" y="6858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A</a:t>
            </a:r>
          </a:p>
        </p:txBody>
      </p:sp>
      <p:sp>
        <p:nvSpPr>
          <p:cNvPr id="241674" name="TextBox 9"/>
          <p:cNvSpPr txBox="1">
            <a:spLocks noChangeArrowheads="1"/>
          </p:cNvSpPr>
          <p:nvPr/>
        </p:nvSpPr>
        <p:spPr bwMode="auto">
          <a:xfrm>
            <a:off x="7315200" y="2286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B</a:t>
            </a:r>
          </a:p>
        </p:txBody>
      </p:sp>
      <p:sp>
        <p:nvSpPr>
          <p:cNvPr id="241675" name="TextBox 10"/>
          <p:cNvSpPr txBox="1">
            <a:spLocks noChangeArrowheads="1"/>
          </p:cNvSpPr>
          <p:nvPr/>
        </p:nvSpPr>
        <p:spPr bwMode="auto">
          <a:xfrm>
            <a:off x="7315200" y="39624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C</a:t>
            </a:r>
          </a:p>
        </p:txBody>
      </p:sp>
      <p:sp>
        <p:nvSpPr>
          <p:cNvPr id="241676" name="TextBox 11"/>
          <p:cNvSpPr txBox="1">
            <a:spLocks noChangeArrowheads="1"/>
          </p:cNvSpPr>
          <p:nvPr/>
        </p:nvSpPr>
        <p:spPr bwMode="auto">
          <a:xfrm>
            <a:off x="7315200" y="54102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F077E7-BB05-4918-8BF5-11914BE478DE}" type="slidenum">
              <a:rPr lang="en-US" smtClean="0"/>
              <a:pPr/>
              <a:t>431</a:t>
            </a:fld>
            <a:endParaRPr lang="en-US" smtClean="0"/>
          </a:p>
        </p:txBody>
      </p:sp>
      <p:sp>
        <p:nvSpPr>
          <p:cNvPr id="783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Expressions vs. Literals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These two function calls produce different output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("2 + 3");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( 2 + 3);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B690-43C0-47DD-A73B-690DAC4C7DF3}" type="slidenum">
              <a:rPr lang="en-US" smtClean="0"/>
              <a:pPr/>
              <a:t>432</a:t>
            </a:fld>
            <a:endParaRPr lang="en-US" smtClean="0"/>
          </a:p>
        </p:txBody>
      </p:sp>
      <p:sp>
        <p:nvSpPr>
          <p:cNvPr id="784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FF00"/>
                </a:solidFill>
              </a:rPr>
              <a:t>Expressions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Literals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These two function calls produce different output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</a:rPr>
              <a:t>"2 + 3"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//displays</a:t>
            </a:r>
            <a:r>
              <a:rPr lang="en-US" b="1" dirty="0" smtClean="0">
                <a:latin typeface="Courier New" pitchFamily="49" charset="0"/>
              </a:rPr>
              <a:t> 2 + 3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2 + 3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//displays</a:t>
            </a:r>
            <a:r>
              <a:rPr lang="en-US" b="1" dirty="0" smtClean="0">
                <a:latin typeface="Courier New" pitchFamily="49" charset="0"/>
              </a:rPr>
              <a:t> 5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63DAF3B-A662-44C7-84DE-F20FB9B938CD}" type="slidenum">
              <a:rPr lang="en-US" smtClean="0"/>
              <a:pPr/>
              <a:t>433</a:t>
            </a:fld>
            <a:endParaRPr lang="en-US" smtClean="0"/>
          </a:p>
        </p:txBody>
      </p:sp>
      <p:sp>
        <p:nvSpPr>
          <p:cNvPr id="785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print()</a:t>
            </a:r>
            <a:r>
              <a:rPr lang="en-US" smtClean="0"/>
              <a:t> vs. </a:t>
            </a:r>
            <a:r>
              <a:rPr lang="en-US" smtClean="0">
                <a:latin typeface="Courier New" pitchFamily="49" charset="0"/>
              </a:rPr>
              <a:t>println()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()</a:t>
            </a:r>
            <a:r>
              <a:rPr lang="en-US" dirty="0" smtClean="0"/>
              <a:t> means "go to the next line AFTER you print."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print()</a:t>
            </a:r>
            <a:r>
              <a:rPr lang="en-US" dirty="0" smtClean="0"/>
              <a:t> doesn't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print("x");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print(2);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//displays: </a:t>
            </a:r>
            <a:r>
              <a:rPr lang="en-US" b="1" dirty="0" smtClean="0">
                <a:latin typeface="Courier New" pitchFamily="49" charset="0"/>
              </a:rPr>
              <a:t>x2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(2);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//displays: </a:t>
            </a:r>
            <a:r>
              <a:rPr lang="en-US" b="1" dirty="0" smtClean="0">
                <a:latin typeface="Courier New" pitchFamily="49" charset="0"/>
              </a:rPr>
              <a:t>x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</a:rPr>
              <a:t>//          </a:t>
            </a:r>
            <a:r>
              <a:rPr lang="en-US" b="1" dirty="0" smtClean="0">
                <a:latin typeface="Courier New" pitchFamily="49" charset="0"/>
              </a:rPr>
              <a:t>2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DBAB35B-B0C3-4B1F-944C-2E10AF6AA3AF}" type="slidenum">
              <a:rPr lang="en-US" smtClean="0"/>
              <a:pPr/>
              <a:t>434</a:t>
            </a:fld>
            <a:endParaRPr lang="en-US" smtClean="0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You can make the output more readable by including blank </a:t>
            </a:r>
            <a:r>
              <a:rPr lang="en-US" sz="2800" b="1" i="1" dirty="0" smtClean="0"/>
              <a:t>whitespace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"and"</a:t>
            </a:r>
            <a:r>
              <a:rPr lang="en-US" sz="28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"makes"</a:t>
            </a:r>
            <a:r>
              <a:rPr lang="en-US" sz="28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4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99CC00"/>
                </a:solidFill>
                <a:latin typeface="Courier New" pitchFamily="49" charset="0"/>
              </a:rPr>
              <a:t>//displays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and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makes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4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 and</a:t>
            </a:r>
            <a:r>
              <a:rPr lang="en-US" sz="2800" b="1" dirty="0" smtClean="0">
                <a:latin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</a:t>
            </a:r>
            <a:r>
              <a:rPr lang="en-US" sz="28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</a:t>
            </a:r>
            <a:r>
              <a:rPr lang="en-US" sz="2800" b="1" dirty="0" smtClean="0">
                <a:latin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makes</a:t>
            </a:r>
            <a:r>
              <a:rPr lang="en-US" sz="2800" b="1" dirty="0" smtClean="0">
                <a:latin typeface="Courier New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"</a:t>
            </a:r>
            <a:r>
              <a:rPr lang="en-US" sz="28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print(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4</a:t>
            </a:r>
            <a:r>
              <a:rPr lang="en-US" sz="2400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99CC00"/>
                </a:solidFill>
                <a:latin typeface="Courier New" pitchFamily="49" charset="0"/>
              </a:rPr>
              <a:t>//displays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and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2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makes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 pitchFamily="49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2800" dirty="0" smtClean="0"/>
              <a:t>Processing generally ignores whitespace unless you place it in a literal surrounded by double quotes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800" b="1" dirty="0" smtClean="0">
              <a:latin typeface="Courier New" pitchFamily="49" charset="0"/>
            </a:endParaRPr>
          </a:p>
        </p:txBody>
      </p:sp>
      <p:sp>
        <p:nvSpPr>
          <p:cNvPr id="78643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5791200" y="2590800"/>
            <a:ext cx="335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Whitespace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8A7F65E-98A9-4A6C-A037-11A19D28CFA0}" type="slidenum">
              <a:rPr lang="en-US" smtClean="0"/>
              <a:pPr/>
              <a:t>435</a:t>
            </a:fld>
            <a:endParaRPr lang="en-US" smtClean="0"/>
          </a:p>
        </p:txBody>
      </p:sp>
      <p:sp>
        <p:nvSpPr>
          <p:cNvPr id="898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Printing two variables</a:t>
            </a:r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You might use both </a:t>
            </a:r>
            <a:r>
              <a:rPr lang="en-US" b="1" dirty="0" smtClean="0">
                <a:latin typeface="Courier New" pitchFamily="49" charset="0"/>
              </a:rPr>
              <a:t>print()</a:t>
            </a:r>
            <a:r>
              <a:rPr lang="en-US" dirty="0" smtClean="0"/>
              <a:t> and </a:t>
            </a:r>
            <a:r>
              <a:rPr lang="en-US" b="1" dirty="0" err="1" smtClean="0">
                <a:latin typeface="Courier New" pitchFamily="49" charset="0"/>
              </a:rPr>
              <a:t>println</a:t>
            </a:r>
            <a:r>
              <a:rPr lang="en-US" b="1" dirty="0" smtClean="0">
                <a:latin typeface="Courier New" pitchFamily="49" charset="0"/>
              </a:rPr>
              <a:t>()</a:t>
            </a:r>
            <a:r>
              <a:rPr lang="en-US" dirty="0" smtClean="0"/>
              <a:t> to keep track of two variables</a:t>
            </a:r>
          </a:p>
        </p:txBody>
      </p:sp>
      <p:pic>
        <p:nvPicPr>
          <p:cNvPr id="2467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295400"/>
            <a:ext cx="45053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F87993-A29A-4373-A25C-0EA2BD346693}" type="slidenum">
              <a:rPr lang="en-US" smtClean="0"/>
              <a:pPr/>
              <a:t>436</a:t>
            </a:fld>
            <a:endParaRPr lang="en-US" smtClean="0"/>
          </a:p>
        </p:txBody>
      </p:sp>
      <p:sp>
        <p:nvSpPr>
          <p:cNvPr id="77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Practice with </a:t>
            </a:r>
            <a:r>
              <a:rPr lang="en-US" smtClean="0">
                <a:latin typeface="Courier New" pitchFamily="49" charset="0"/>
              </a:rPr>
              <a:t>print()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What's the output?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int</a:t>
            </a:r>
            <a:r>
              <a:rPr lang="fr-FR" b="1" dirty="0" smtClean="0">
                <a:latin typeface="Courier New" pitchFamily="49" charset="0"/>
              </a:rPr>
              <a:t> x = 2;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print</a:t>
            </a:r>
            <a:r>
              <a:rPr lang="fr-FR" b="1" dirty="0" smtClean="0">
                <a:latin typeface="Courier New" pitchFamily="49" charset="0"/>
              </a:rPr>
              <a:t>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print</a:t>
            </a:r>
            <a:r>
              <a:rPr lang="fr-FR" b="1" dirty="0" smtClean="0">
                <a:latin typeface="Courier New" pitchFamily="49" charset="0"/>
              </a:rPr>
              <a:t>(x);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CBC093B-46E3-4643-AF39-494EFCA6AA88}" type="slidenum">
              <a:rPr lang="en-US" smtClean="0"/>
              <a:pPr/>
              <a:t>437</a:t>
            </a:fld>
            <a:endParaRPr lang="en-US" smtClean="0"/>
          </a:p>
        </p:txBody>
      </p:sp>
      <p:sp>
        <p:nvSpPr>
          <p:cNvPr id="77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Practice with </a:t>
            </a:r>
            <a:r>
              <a:rPr lang="en-US" smtClean="0">
                <a:latin typeface="Courier New" pitchFamily="49" charset="0"/>
              </a:rPr>
              <a:t>print()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Now, what's the output?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int</a:t>
            </a:r>
            <a:r>
              <a:rPr lang="fr-FR" b="1" dirty="0" smtClean="0">
                <a:latin typeface="Courier New" pitchFamily="49" charset="0"/>
              </a:rPr>
              <a:t> x = 2;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print</a:t>
            </a:r>
            <a:r>
              <a:rPr lang="fr-FR" b="1" dirty="0" err="1" smtClean="0">
                <a:solidFill>
                  <a:srgbClr val="FFFF00"/>
                </a:solidFill>
                <a:latin typeface="Courier New" pitchFamily="49" charset="0"/>
              </a:rPr>
              <a:t>ln</a:t>
            </a:r>
            <a:r>
              <a:rPr lang="fr-FR" b="1" dirty="0" smtClean="0">
                <a:latin typeface="Courier New" pitchFamily="49" charset="0"/>
              </a:rPr>
              <a:t>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fr-FR" b="1" dirty="0" err="1" smtClean="0">
                <a:latin typeface="Courier New" pitchFamily="49" charset="0"/>
              </a:rPr>
              <a:t>print</a:t>
            </a:r>
            <a:r>
              <a:rPr lang="fr-FR" b="1" dirty="0" err="1" smtClean="0">
                <a:solidFill>
                  <a:srgbClr val="FFFF00"/>
                </a:solidFill>
                <a:latin typeface="Courier New" pitchFamily="49" charset="0"/>
              </a:rPr>
              <a:t>ln</a:t>
            </a:r>
            <a:r>
              <a:rPr lang="fr-FR" b="1" dirty="0" smtClean="0">
                <a:latin typeface="Courier New" pitchFamily="49" charset="0"/>
              </a:rPr>
              <a:t>(x);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B5F6AA0-1153-48F6-9394-15A550B5971D}" type="slidenum">
              <a:rPr lang="en-US" smtClean="0"/>
              <a:pPr/>
              <a:t>438</a:t>
            </a:fld>
            <a:endParaRPr lang="en-US" smtClean="0"/>
          </a:p>
        </p:txBody>
      </p:sp>
      <p:sp>
        <p:nvSpPr>
          <p:cNvPr id="77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Practice with </a:t>
            </a:r>
            <a:r>
              <a:rPr lang="en-US" smtClean="0">
                <a:latin typeface="Courier New" pitchFamily="49" charset="0"/>
              </a:rPr>
              <a:t>print()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Here's another one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x = 2;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y = 3;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(x);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("y");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(y);</a:t>
            </a: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62B175B-C02C-4660-9CE0-5F39928CFEE0}" type="slidenum">
              <a:rPr lang="en-US" smtClean="0"/>
              <a:pPr/>
              <a:t>439</a:t>
            </a:fld>
            <a:endParaRPr lang="en-US" smtClean="0"/>
          </a:p>
        </p:txBody>
      </p:sp>
      <p:sp>
        <p:nvSpPr>
          <p:cNvPr id="77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Practice with </a:t>
            </a:r>
            <a:r>
              <a:rPr lang="en-US" smtClean="0">
                <a:latin typeface="Courier New" pitchFamily="49" charset="0"/>
              </a:rPr>
              <a:t>print()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Notice some are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some are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println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x = 2;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y = 3;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</a:t>
            </a:r>
            <a:r>
              <a:rPr lang="es-ES" b="1" dirty="0" smtClean="0">
                <a:latin typeface="Courier New" pitchFamily="49" charset="0"/>
              </a:rPr>
              <a:t> 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(x);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</a:t>
            </a:r>
            <a:r>
              <a:rPr lang="es-ES" b="1" dirty="0" smtClean="0">
                <a:latin typeface="Courier New" pitchFamily="49" charset="0"/>
              </a:rPr>
              <a:t> ("y");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(y);</a:t>
            </a: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CCDF7-6F58-4E17-818F-4136AAACB541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fill(255,0,0);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38400"/>
            <a:ext cx="41878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32885-BC1A-4E2A-A184-C9C96AB5280F}" type="slidenum">
              <a:rPr lang="en-US" smtClean="0"/>
              <a:pPr/>
              <a:t>440</a:t>
            </a:fld>
            <a:endParaRPr lang="en-US" smtClean="0"/>
          </a:p>
        </p:txBody>
      </p:sp>
      <p:sp>
        <p:nvSpPr>
          <p:cNvPr id="77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Practice with </a:t>
            </a:r>
            <a:r>
              <a:rPr lang="en-US" smtClean="0">
                <a:latin typeface="Courier New" pitchFamily="49" charset="0"/>
              </a:rPr>
              <a:t>print()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Here the order of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dirty="0" smtClean="0">
                <a:latin typeface="+mj-lt"/>
                <a:cs typeface="Courier New" pitchFamily="49" charset="0"/>
              </a:rPr>
              <a:t> are reversed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x = 2;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int</a:t>
            </a:r>
            <a:r>
              <a:rPr lang="es-ES" b="1" dirty="0" smtClean="0">
                <a:latin typeface="Courier New" pitchFamily="49" charset="0"/>
              </a:rPr>
              <a:t> y = 3;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 ("x");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</a:t>
            </a:r>
            <a:r>
              <a:rPr lang="es-ES" b="1" dirty="0" smtClean="0">
                <a:latin typeface="Courier New" pitchFamily="49" charset="0"/>
              </a:rPr>
              <a:t>(x);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println</a:t>
            </a:r>
            <a:r>
              <a:rPr lang="es-ES" b="1" dirty="0" smtClean="0">
                <a:latin typeface="Courier New" pitchFamily="49" charset="0"/>
              </a:rPr>
              <a:t> ("y");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s-ES" b="1" dirty="0" err="1" smtClean="0">
                <a:latin typeface="Courier New" pitchFamily="49" charset="0"/>
              </a:rPr>
              <a:t>print</a:t>
            </a:r>
            <a:r>
              <a:rPr lang="es-ES" b="1" dirty="0" smtClean="0">
                <a:latin typeface="Courier New" pitchFamily="49" charset="0"/>
              </a:rPr>
              <a:t>(y);</a:t>
            </a:r>
            <a:endParaRPr lang="en-US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B570CB-D6BD-47D3-BB34-498E9FD862F0}" type="slidenum">
              <a:rPr lang="en-US" smtClean="0"/>
              <a:pPr/>
              <a:t>441</a:t>
            </a:fld>
            <a:endParaRPr lang="en-US" smtClean="0"/>
          </a:p>
        </p:txBody>
      </p:sp>
      <p:sp>
        <p:nvSpPr>
          <p:cNvPr id="77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Practice Quiz Question</a:t>
            </a: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the output of the following program?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x = 13 / 5;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y = 13 % 5;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print("x");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print(x);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println</a:t>
            </a:r>
            <a:r>
              <a:rPr lang="en-US" sz="2800" b="1" dirty="0" smtClean="0">
                <a:latin typeface="Courier New" pitchFamily="49" charset="0"/>
              </a:rPr>
              <a:t>("y");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print(y);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44AC414-5A4D-445E-AE4C-9576E2391478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fill(0,255,0);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44624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E7AF1E-0CCE-486F-8A5C-986FA1D41BFF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mtClean="0">
                <a:latin typeface="Courier New" pitchFamily="49" charset="0"/>
              </a:rPr>
              <a:t>fill(0,0,255);</a:t>
            </a:r>
            <a:br>
              <a:rPr lang="en-US" smtClean="0">
                <a:latin typeface="Courier New" pitchFamily="49" charset="0"/>
              </a:rPr>
            </a:br>
            <a:r>
              <a:rPr lang="en-US" smtClean="0">
                <a:latin typeface="Courier New" pitchFamily="49" charset="0"/>
              </a:rPr>
              <a:t>rect(50,50,200,100);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057400"/>
            <a:ext cx="45180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7F12CA7-9CA2-4A9E-91DC-F3406892F243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000" dirty="0" smtClean="0">
                <a:latin typeface="Courier New" pitchFamily="49" charset="0"/>
              </a:rPr>
              <a:t>fill(178,58,238);</a:t>
            </a:r>
            <a:br>
              <a:rPr lang="en-US" sz="4000" dirty="0" smtClean="0">
                <a:latin typeface="Courier New" pitchFamily="49" charset="0"/>
              </a:rPr>
            </a:br>
            <a:r>
              <a:rPr lang="en-US" sz="4000" dirty="0" err="1" smtClean="0">
                <a:latin typeface="Courier New" pitchFamily="49" charset="0"/>
              </a:rPr>
              <a:t>rect</a:t>
            </a:r>
            <a:r>
              <a:rPr lang="en-US" sz="4000" dirty="0" smtClean="0">
                <a:latin typeface="Courier New" pitchFamily="49" charset="0"/>
              </a:rPr>
              <a:t>(50,50,200,100);</a:t>
            </a:r>
            <a:br>
              <a:rPr lang="en-US" sz="4000" dirty="0" smtClean="0">
                <a:latin typeface="Courier New" pitchFamily="49" charset="0"/>
              </a:rPr>
            </a:br>
            <a:r>
              <a:rPr lang="en-US" sz="3200" b="0" dirty="0" smtClean="0">
                <a:latin typeface="Times New Roman" pitchFamily="18" charset="0"/>
                <a:hlinkClick r:id="rId2"/>
              </a:rPr>
              <a:t>RGB Color Codes:</a:t>
            </a:r>
            <a:r>
              <a:rPr lang="en-US" sz="3200" b="0" dirty="0" smtClean="0">
                <a:latin typeface="Times New Roman" pitchFamily="18" charset="0"/>
              </a:rPr>
              <a:t> http://www.tayloredmktg.com/rgb/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38400"/>
            <a:ext cx="39909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7775" y="3581400"/>
            <a:ext cx="4086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2424D58-5986-4D1A-B749-E9895A96B760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dirty="0" smtClean="0">
                <a:latin typeface="Courier New" pitchFamily="49" charset="0"/>
              </a:rPr>
              <a:t>fill(0,0,255);</a:t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 smtClean="0">
                <a:latin typeface="Courier New" pitchFamily="49" charset="0"/>
              </a:rPr>
              <a:t>stroke(255,0,0);</a:t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 err="1" smtClean="0">
                <a:latin typeface="Courier New" pitchFamily="49" charset="0"/>
              </a:rPr>
              <a:t>rect</a:t>
            </a:r>
            <a:r>
              <a:rPr lang="en-US" dirty="0" smtClean="0">
                <a:latin typeface="Courier New" pitchFamily="49" charset="0"/>
              </a:rPr>
              <a:t>(50,50,200,100);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2200"/>
            <a:ext cx="42878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3" name="Line 5"/>
          <p:cNvSpPr>
            <a:spLocks noChangeShapeType="1"/>
          </p:cNvSpPr>
          <p:nvPr/>
        </p:nvSpPr>
        <p:spPr bwMode="auto">
          <a:xfrm>
            <a:off x="4495800" y="34290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839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514600"/>
            <a:ext cx="1600200" cy="154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B122BE-27E7-47E0-93B4-52095D687ECA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81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2362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dirty="0" smtClean="0">
                <a:latin typeface="Courier New" pitchFamily="49" charset="0"/>
              </a:rPr>
              <a:t>background(0,0,0);</a:t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 smtClean="0">
                <a:latin typeface="Courier New" pitchFamily="49" charset="0"/>
              </a:rPr>
              <a:t>fill(255,0,0);</a:t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 err="1" smtClean="0">
                <a:latin typeface="Courier New" pitchFamily="49" charset="0"/>
              </a:rPr>
              <a:t>rect</a:t>
            </a:r>
            <a:r>
              <a:rPr lang="en-US" dirty="0" smtClean="0">
                <a:latin typeface="Courier New" pitchFamily="49" charset="0"/>
              </a:rPr>
              <a:t>(50,50,200,100);</a:t>
            </a:r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2200"/>
            <a:ext cx="42322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5BF368-3E41-4027-8AA6-BD73BF086BA2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We’ll be using </a:t>
            </a:r>
            <a:r>
              <a:rPr lang="en-US" sz="2800" i="1" dirty="0" smtClean="0"/>
              <a:t>free</a:t>
            </a:r>
            <a:r>
              <a:rPr lang="en-US" sz="2800" dirty="0" smtClean="0"/>
              <a:t> software called Processing available at </a:t>
            </a:r>
            <a:r>
              <a:rPr lang="en-US" sz="2800" dirty="0" smtClean="0">
                <a:hlinkClick r:id="rId2"/>
              </a:rPr>
              <a:t>processing.org</a:t>
            </a: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We’ll also need a free account at GitHub.com, which is sort of </a:t>
            </a:r>
            <a:r>
              <a:rPr lang="en-US" sz="2800" dirty="0" err="1" smtClean="0"/>
              <a:t>google</a:t>
            </a:r>
            <a:r>
              <a:rPr lang="en-US" sz="2800" dirty="0" smtClean="0"/>
              <a:t> docs for computer programmers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rgbClr val="FF9966"/>
                </a:solidFill>
              </a:rPr>
              <a:t>Then we will work on four different programs and put them up on </a:t>
            </a:r>
            <a:r>
              <a:rPr lang="en-US" sz="2800" dirty="0" err="1" smtClean="0">
                <a:solidFill>
                  <a:srgbClr val="FF9966"/>
                </a:solidFill>
              </a:rPr>
              <a:t>GitHub</a:t>
            </a:r>
            <a:r>
              <a:rPr lang="en-US" sz="2800" dirty="0" smtClean="0">
                <a:solidFill>
                  <a:srgbClr val="FF9966"/>
                </a:solidFill>
              </a:rPr>
              <a:t>: 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FF9966"/>
                </a:solidFill>
              </a:rPr>
              <a:t>Olympic Rings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FF9966"/>
                </a:solidFill>
              </a:rPr>
              <a:t>Penguin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FF9966"/>
                </a:solidFill>
              </a:rPr>
              <a:t>Functions and Animation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FF9966"/>
                </a:solidFill>
              </a:rPr>
              <a:t>User Input</a:t>
            </a:r>
          </a:p>
          <a:p>
            <a:pPr eaLnBrk="1" hangingPunct="1">
              <a:defRPr/>
            </a:pPr>
            <a:endParaRPr lang="en-US" sz="2800" dirty="0" smtClean="0">
              <a:solidFill>
                <a:srgbClr val="FF9966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67246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 descr="GitHu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52400"/>
            <a:ext cx="2209800" cy="129273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Grayscale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one argument versions of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fill() </a:t>
            </a:r>
            <a:r>
              <a:rPr lang="en-US" dirty="0" smtClean="0"/>
              <a:t>and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stroke() </a:t>
            </a:r>
            <a:r>
              <a:rPr lang="en-US" dirty="0" smtClean="0"/>
              <a:t>that give grayscale colors.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background(127);</a:t>
            </a:r>
            <a:br>
              <a:rPr lang="en-US" b="1" dirty="0" smtClean="0">
                <a:latin typeface="Courier New" pitchFamily="49" charset="0"/>
              </a:rPr>
            </a:br>
            <a:r>
              <a:rPr lang="en-US" b="1" dirty="0" smtClean="0">
                <a:latin typeface="Courier New" pitchFamily="49" charset="0"/>
              </a:rPr>
              <a:t>fill(0);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stroke(255);</a:t>
            </a:r>
            <a:br>
              <a:rPr lang="en-US" b="1" dirty="0" smtClean="0">
                <a:latin typeface="Courier New" pitchFamily="49" charset="0"/>
              </a:rPr>
            </a:br>
            <a:r>
              <a:rPr lang="en-US" b="1" dirty="0" err="1" smtClean="0">
                <a:latin typeface="Courier New" pitchFamily="49" charset="0"/>
              </a:rPr>
              <a:t>rect</a:t>
            </a:r>
            <a:r>
              <a:rPr lang="en-US" b="1" dirty="0" smtClean="0">
                <a:latin typeface="Courier New" pitchFamily="49" charset="0"/>
              </a:rPr>
              <a:t>(30,30,40,40);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dirty="0" smtClean="0"/>
              <a:t> The default background is 204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3CE373-6950-4E61-95EA-E2580CE576A6}" type="slidenum">
              <a:rPr lang="en-US" smtClean="0"/>
              <a:pPr/>
              <a:t>50</a:t>
            </a:fld>
            <a:endParaRPr lang="en-US" smtClean="0"/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743200"/>
            <a:ext cx="3276600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32FBF7-1554-4303-80D9-87143D842863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2580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638800" y="274638"/>
            <a:ext cx="3048000" cy="10207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opacity 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5867400" cy="6705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You can make shapes transparent by using the four argument version of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fill()</a:t>
            </a:r>
          </a:p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fourth argument</a:t>
            </a:r>
            <a:r>
              <a:rPr lang="en-US" dirty="0" smtClean="0"/>
              <a:t> is </a:t>
            </a:r>
            <a:r>
              <a:rPr lang="en-US" i="1" dirty="0" smtClean="0"/>
              <a:t>opacity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size(200,200);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background(0);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fill(0,255,0,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127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ellipse(50,50,30,80);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fill(255,0,0,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127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rect</a:t>
            </a:r>
            <a:r>
              <a:rPr lang="en-US" b="1" dirty="0" smtClean="0">
                <a:latin typeface="Courier New" pitchFamily="49" charset="0"/>
              </a:rPr>
              <a:t>(30,30,150,70);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fill(0,0,255,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127</a:t>
            </a:r>
            <a:r>
              <a:rPr lang="en-US" b="1" dirty="0" smtClean="0">
                <a:latin typeface="Courier New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rect</a:t>
            </a:r>
            <a:r>
              <a:rPr lang="en-US" b="1" dirty="0" smtClean="0">
                <a:latin typeface="Courier New" pitchFamily="49" charset="0"/>
              </a:rPr>
              <a:t>(40,50,80,170);</a:t>
            </a:r>
          </a:p>
        </p:txBody>
      </p:sp>
      <p:pic>
        <p:nvPicPr>
          <p:cNvPr id="8704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4025" y="1600200"/>
            <a:ext cx="35369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1700" y="1676400"/>
            <a:ext cx="32988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73FF0D-DC31-4112-BD6D-602B08C012CE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268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text("this is a test",</a:t>
            </a:r>
            <a:r>
              <a:rPr lang="en-US" sz="4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4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cxnSp>
        <p:nvCxnSpPr>
          <p:cNvPr id="88069" name="Straight Arrow Connector 10"/>
          <p:cNvCxnSpPr>
            <a:cxnSpLocks noChangeShapeType="1"/>
          </p:cNvCxnSpPr>
          <p:nvPr/>
        </p:nvCxnSpPr>
        <p:spPr bwMode="auto">
          <a:xfrm>
            <a:off x="5105400" y="2590800"/>
            <a:ext cx="22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88070" name="Straight Arrow Connector 11"/>
          <p:cNvCxnSpPr>
            <a:cxnSpLocks noChangeShapeType="1"/>
          </p:cNvCxnSpPr>
          <p:nvPr/>
        </p:nvCxnSpPr>
        <p:spPr bwMode="auto">
          <a:xfrm>
            <a:off x="5334000" y="2590800"/>
            <a:ext cx="0" cy="9906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1700" y="1676400"/>
            <a:ext cx="32988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EAFE72F-1626-4650-AA4B-9393709986D5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268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5541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stroke(0); //no effect!</a:t>
            </a:r>
            <a:br>
              <a:rPr lang="en-US" sz="4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text("this is a test",</a:t>
            </a:r>
            <a:r>
              <a:rPr lang="en-US" sz="4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4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cxnSp>
        <p:nvCxnSpPr>
          <p:cNvPr id="89093" name="Straight Arrow Connector 10"/>
          <p:cNvCxnSpPr>
            <a:cxnSpLocks noChangeShapeType="1"/>
          </p:cNvCxnSpPr>
          <p:nvPr/>
        </p:nvCxnSpPr>
        <p:spPr bwMode="auto">
          <a:xfrm>
            <a:off x="5105400" y="2590800"/>
            <a:ext cx="22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89094" name="Straight Arrow Connector 11"/>
          <p:cNvCxnSpPr>
            <a:cxnSpLocks noChangeShapeType="1"/>
          </p:cNvCxnSpPr>
          <p:nvPr/>
        </p:nvCxnSpPr>
        <p:spPr bwMode="auto">
          <a:xfrm>
            <a:off x="5334000" y="2590800"/>
            <a:ext cx="0" cy="9906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676400"/>
            <a:ext cx="3302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AA6B3B-A1A2-4E7E-B05B-F5553BA2DDB8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268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5541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fill(0);</a:t>
            </a:r>
            <a:br>
              <a:rPr lang="en-US" sz="4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text("this is a test",</a:t>
            </a:r>
            <a:r>
              <a:rPr lang="en-US" sz="4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4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cxnSp>
        <p:nvCxnSpPr>
          <p:cNvPr id="90117" name="Straight Arrow Connector 10"/>
          <p:cNvCxnSpPr>
            <a:cxnSpLocks noChangeShapeType="1"/>
          </p:cNvCxnSpPr>
          <p:nvPr/>
        </p:nvCxnSpPr>
        <p:spPr bwMode="auto">
          <a:xfrm>
            <a:off x="5105400" y="2590800"/>
            <a:ext cx="22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90118" name="Straight Arrow Connector 11"/>
          <p:cNvCxnSpPr>
            <a:cxnSpLocks noChangeShapeType="1"/>
          </p:cNvCxnSpPr>
          <p:nvPr/>
        </p:nvCxnSpPr>
        <p:spPr bwMode="auto">
          <a:xfrm>
            <a:off x="5334000" y="2590800"/>
            <a:ext cx="0" cy="9906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1700" y="1676400"/>
            <a:ext cx="32988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8848EB-9558-4EAB-91DF-872FA8CCB524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268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err="1" smtClean="0">
                <a:latin typeface="Courier New" pitchFamily="49" charset="0"/>
                <a:cs typeface="Courier New" pitchFamily="49" charset="0"/>
              </a:rPr>
              <a:t>textAlign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(CENTER);</a:t>
            </a:r>
            <a:br>
              <a:rPr lang="en-US" sz="4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text("this is a test",</a:t>
            </a:r>
            <a:r>
              <a:rPr lang="en-US" sz="4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4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cxnSp>
        <p:nvCxnSpPr>
          <p:cNvPr id="91141" name="Straight Arrow Connector 10"/>
          <p:cNvCxnSpPr>
            <a:cxnSpLocks noChangeShapeType="1"/>
          </p:cNvCxnSpPr>
          <p:nvPr/>
        </p:nvCxnSpPr>
        <p:spPr bwMode="auto">
          <a:xfrm>
            <a:off x="5105400" y="2590800"/>
            <a:ext cx="990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91142" name="Straight Arrow Connector 11"/>
          <p:cNvCxnSpPr>
            <a:cxnSpLocks noChangeShapeType="1"/>
          </p:cNvCxnSpPr>
          <p:nvPr/>
        </p:nvCxnSpPr>
        <p:spPr bwMode="auto">
          <a:xfrm>
            <a:off x="6172200" y="2590800"/>
            <a:ext cx="0" cy="9906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57B4A7-6CAD-4265-B22C-C4B61B9CA643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268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9144000" cy="15541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000" dirty="0" err="1" smtClean="0">
                <a:latin typeface="Courier New" pitchFamily="49" charset="0"/>
                <a:cs typeface="Courier New" pitchFamily="49" charset="0"/>
              </a:rPr>
              <a:t>textSize</a:t>
            </a: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(24);</a:t>
            </a:r>
            <a:br>
              <a:rPr lang="en-US" sz="4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text("this is a test",10,50);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5000"/>
            <a:ext cx="2835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554DCDF-CF85-465C-8316-0DE9B9B660AB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8939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Don't use spaces in Java names</a:t>
            </a:r>
          </a:p>
        </p:txBody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Java won't allow you to put spaces in the name of functions or programs</a:t>
            </a:r>
          </a:p>
          <a:p>
            <a:pPr eaLnBrk="1" hangingPunct="1">
              <a:defRPr/>
            </a:pPr>
            <a:r>
              <a:rPr lang="en-US" smtClean="0"/>
              <a:t>It's also a bad idea to use spaces in file names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E7BCAF-1FF5-4BEF-9156-4750BDF40985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8949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43000" y="0"/>
            <a:ext cx="776446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Instead use </a:t>
            </a:r>
            <a:r>
              <a:rPr lang="en-US" i="1" smtClean="0"/>
              <a:t>CamelCase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477250" cy="5715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 err="1" smtClean="0"/>
              <a:t>CamelCase</a:t>
            </a:r>
            <a:r>
              <a:rPr lang="en-US" dirty="0" smtClean="0"/>
              <a:t> is a style of writing without spaces</a:t>
            </a:r>
          </a:p>
          <a:p>
            <a:pPr eaLnBrk="1" hangingPunct="1">
              <a:defRPr/>
            </a:pPr>
            <a:r>
              <a:rPr lang="en-US" dirty="0" smtClean="0"/>
              <a:t>It's "good style" to use </a:t>
            </a:r>
            <a:r>
              <a:rPr lang="en-US" dirty="0" err="1" smtClean="0"/>
              <a:t>CamelCase</a:t>
            </a:r>
            <a:r>
              <a:rPr lang="en-US" dirty="0" smtClean="0"/>
              <a:t> for names in Java</a:t>
            </a:r>
          </a:p>
          <a:p>
            <a:pPr eaLnBrk="1" hangingPunct="1">
              <a:defRPr/>
            </a:pPr>
            <a:r>
              <a:rPr lang="en-US" dirty="0" smtClean="0"/>
              <a:t>Each separate word in the name is capitalized within the compound—as in </a:t>
            </a:r>
            <a:r>
              <a:rPr lang="en-US" b="1" i="1" dirty="0" err="1" smtClean="0">
                <a:latin typeface="Courier New" pitchFamily="49" charset="0"/>
              </a:rPr>
              <a:t>beginShape</a:t>
            </a:r>
            <a:r>
              <a:rPr lang="en-US" b="1" i="1" dirty="0" smtClean="0">
                <a:latin typeface="Courier New" pitchFamily="49" charset="0"/>
              </a:rPr>
              <a:t>()</a:t>
            </a:r>
            <a:r>
              <a:rPr lang="en-US" b="1" i="1" dirty="0" smtClean="0"/>
              <a:t>, </a:t>
            </a:r>
            <a:r>
              <a:rPr lang="en-US" b="1" i="1" dirty="0" err="1" smtClean="0">
                <a:latin typeface="Courier New" pitchFamily="49" charset="0"/>
              </a:rPr>
              <a:t>endShape</a:t>
            </a:r>
            <a:r>
              <a:rPr lang="en-US" b="1" i="1" dirty="0" smtClean="0">
                <a:latin typeface="Courier New" pitchFamily="49" charset="0"/>
              </a:rPr>
              <a:t>()</a:t>
            </a:r>
            <a:r>
              <a:rPr lang="en-US" b="1" i="1" dirty="0" smtClean="0"/>
              <a:t>, MacGyver, </a:t>
            </a:r>
            <a:r>
              <a:rPr lang="en-US" dirty="0" smtClean="0"/>
              <a:t>or </a:t>
            </a:r>
            <a:r>
              <a:rPr lang="en-US" b="1" i="1" dirty="0" smtClean="0"/>
              <a:t>iPod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smtClean="0"/>
              <a:t>It's named after the "humps" of the capitals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D29621-CD06-48F2-A9E4-C309154A033D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Comments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Two forms: Single and Multi-line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// Single Line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/* Multi-Line */</a:t>
            </a:r>
          </a:p>
          <a:p>
            <a:pPr eaLnBrk="1" hangingPunct="1">
              <a:defRPr/>
            </a:pPr>
            <a:r>
              <a:rPr lang="en-US" dirty="0" smtClean="0"/>
              <a:t>Tells the computer "ignore this", this is for people</a:t>
            </a:r>
          </a:p>
          <a:p>
            <a:pPr eaLnBrk="1" hangingPunct="1">
              <a:defRPr/>
            </a:pPr>
            <a:r>
              <a:rPr lang="en-US" dirty="0" smtClean="0"/>
              <a:t>Good Style: Always put your name, assignment , class and </a:t>
            </a:r>
            <a:r>
              <a:rPr lang="en-US" dirty="0" err="1" smtClean="0"/>
              <a:t>url</a:t>
            </a:r>
            <a:r>
              <a:rPr lang="en-US" dirty="0" smtClean="0"/>
              <a:t> in comments at the top of your program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108188-33B1-4931-ABA7-15D85C57146B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9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dirty="0" smtClean="0"/>
              <a:t>Start Processing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dirty="0" smtClean="0"/>
              <a:t>Type </a:t>
            </a:r>
            <a:r>
              <a:rPr lang="en-US" b="1" dirty="0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dirty="0" smtClean="0"/>
              <a:t>Press "Run"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dirty="0" smtClean="0"/>
              <a:t>You should see this: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4267200"/>
            <a:ext cx="2098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3EAF15-8570-47DE-AE9B-4D67CF4C82A6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Arithmetic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1447800"/>
            <a:ext cx="6934200" cy="4953000"/>
          </a:xfrm>
        </p:spPr>
        <p:txBody>
          <a:bodyPr/>
          <a:lstStyle/>
          <a:p>
            <a:pPr algn="l" eaLnBrk="1" hangingPunct="1">
              <a:buFont typeface="Wingdings" pitchFamily="2" charset="2"/>
              <a:buChar char="n"/>
              <a:defRPr/>
            </a:pPr>
            <a:r>
              <a:rPr lang="en-US" smtClean="0"/>
              <a:t> Calculations use the following arithmetic </a:t>
            </a:r>
            <a:r>
              <a:rPr lang="en-US" i="1" smtClean="0"/>
              <a:t>operators</a:t>
            </a:r>
            <a:r>
              <a:rPr lang="en-US" smtClean="0"/>
              <a:t>: </a:t>
            </a:r>
            <a:r>
              <a:rPr lang="en-US" b="1" smtClean="0">
                <a:latin typeface="Courier (W1)" pitchFamily="49" charset="0"/>
              </a:rPr>
              <a:t>+ - * / %</a:t>
            </a:r>
          </a:p>
          <a:p>
            <a:pPr algn="l" eaLnBrk="1" hangingPunct="1">
              <a:buFont typeface="Wingdings" pitchFamily="2" charset="2"/>
              <a:buChar char="n"/>
              <a:defRPr/>
            </a:pPr>
            <a:r>
              <a:rPr lang="en-US" smtClean="0"/>
              <a:t>The operators can be combined with numbers to make </a:t>
            </a:r>
            <a:r>
              <a:rPr lang="en-US" i="1" smtClean="0"/>
              <a:t>expressions</a:t>
            </a:r>
            <a:r>
              <a:rPr lang="en-US" smtClean="0"/>
              <a:t>.</a:t>
            </a:r>
          </a:p>
          <a:p>
            <a:pPr algn="l" eaLnBrk="1" hangingPunct="1">
              <a:buFont typeface="Wingdings" pitchFamily="2" charset="2"/>
              <a:buChar char="n"/>
              <a:defRPr/>
            </a:pPr>
            <a:r>
              <a:rPr lang="en-US" smtClean="0"/>
              <a:t>The expression </a:t>
            </a:r>
            <a:r>
              <a:rPr lang="en-US" b="1" smtClean="0">
                <a:latin typeface="Courier (W1)" pitchFamily="49" charset="0"/>
              </a:rPr>
              <a:t>5 + 3 </a:t>
            </a:r>
            <a:r>
              <a:rPr lang="en-US" smtClean="0"/>
              <a:t>evaluates to</a:t>
            </a:r>
            <a:r>
              <a:rPr lang="en-US" b="1" smtClean="0">
                <a:latin typeface="Courier (W1)" pitchFamily="49" charset="0"/>
              </a:rPr>
              <a:t> 8</a:t>
            </a:r>
          </a:p>
          <a:p>
            <a:pPr algn="l" eaLnBrk="1" hangingPunct="1">
              <a:buFont typeface="Wingdings" pitchFamily="2" charset="2"/>
              <a:buChar char="n"/>
              <a:defRPr/>
            </a:pPr>
            <a:r>
              <a:rPr lang="en-US" smtClean="0">
                <a:latin typeface="Courier (W1)" pitchFamily="49" charset="0"/>
              </a:rPr>
              <a:t> </a:t>
            </a:r>
            <a:r>
              <a:rPr lang="en-US" smtClean="0"/>
              <a:t>Parenthesis can be used to create more complicated expressions</a:t>
            </a:r>
          </a:p>
          <a:p>
            <a:pPr algn="l" eaLnBrk="1" hangingPunct="1">
              <a:defRPr/>
            </a:pPr>
            <a:r>
              <a:rPr lang="en-US" b="1" smtClean="0">
                <a:latin typeface="Courier (W1)" pitchFamily="49" charset="0"/>
              </a:rPr>
              <a:t>(5 * (2 – 3)) </a:t>
            </a:r>
            <a:r>
              <a:rPr lang="en-US" smtClean="0"/>
              <a:t>evaluates to</a:t>
            </a:r>
            <a:r>
              <a:rPr lang="en-US" b="1" smtClean="0">
                <a:latin typeface="Courier (W1)" pitchFamily="49" charset="0"/>
              </a:rPr>
              <a:t> -5</a:t>
            </a:r>
          </a:p>
          <a:p>
            <a:pPr algn="l" eaLnBrk="1" hangingPunct="1">
              <a:defRPr/>
            </a:pPr>
            <a:endParaRPr lang="en-US" smtClean="0">
              <a:latin typeface="Courier (W1)" pitchFamily="49" charset="0"/>
            </a:endParaRPr>
          </a:p>
          <a:p>
            <a:pPr eaLnBrk="1" hangingPunct="1">
              <a:defRPr/>
            </a:pPr>
            <a:endParaRPr lang="en-US" smtClean="0">
              <a:latin typeface="Courier (W1)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9EC37B-A8E8-42C3-B955-8E0B2BCC6864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8915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smtClean="0"/>
              <a:t>Expressions can be arguments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209800"/>
            <a:ext cx="9144000" cy="4191000"/>
          </a:xfrm>
        </p:spPr>
        <p:txBody>
          <a:bodyPr/>
          <a:lstStyle/>
          <a:p>
            <a:pPr algn="l" eaLnBrk="1" hangingPunct="1">
              <a:buFont typeface="Wingdings" pitchFamily="2" charset="2"/>
              <a:buChar char="n"/>
              <a:defRPr/>
            </a:pPr>
            <a:r>
              <a:rPr lang="en-US" smtClean="0"/>
              <a:t>What will be the height and width of the following ellipse?</a:t>
            </a:r>
          </a:p>
          <a:p>
            <a:pPr algn="l" eaLnBrk="1" hangingPunct="1">
              <a:defRPr/>
            </a:pPr>
            <a:r>
              <a:rPr lang="en-US" b="1" smtClean="0">
                <a:latin typeface="Courier New" pitchFamily="49" charset="0"/>
              </a:rPr>
              <a:t>ellipse(150,150,2*(22+78),40*(8-2));</a:t>
            </a:r>
          </a:p>
          <a:p>
            <a:pPr algn="l" eaLnBrk="1" hangingPunct="1"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>
              <a:latin typeface="Courier (W1)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14F474B-F710-4892-A99F-7DB1A55D17E3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105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Symmetry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144000" cy="1066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Expressions can be used to make placing symmetrical arrangements easier</a:t>
            </a:r>
          </a:p>
          <a:p>
            <a:pPr eaLnBrk="1" hangingPunct="1">
              <a:defRPr/>
            </a:pPr>
            <a:endParaRPr lang="en-US" b="1" smtClean="0">
              <a:latin typeface="Courier (W1)" pitchFamily="49" charset="0"/>
            </a:endParaRPr>
          </a:p>
        </p:txBody>
      </p:sp>
      <p:pic>
        <p:nvPicPr>
          <p:cNvPr id="1198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550" y="1981200"/>
            <a:ext cx="37274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2A26523-B9BA-4C10-8F71-556F123CAF7B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116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Symmetry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5410200" cy="5486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size(300,300);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ellipse(</a:t>
            </a:r>
            <a:r>
              <a:rPr lang="en-US" b="1" smtClean="0">
                <a:solidFill>
                  <a:srgbClr val="CC0000"/>
                </a:solidFill>
                <a:latin typeface="Courier New" pitchFamily="49" charset="0"/>
              </a:rPr>
              <a:t>150-75</a:t>
            </a:r>
            <a:r>
              <a:rPr lang="en-US" sz="2400" b="1" smtClean="0">
                <a:latin typeface="Courier New" pitchFamily="49" charset="0"/>
              </a:rPr>
              <a:t>,150,40,40);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</a:rPr>
              <a:t>ellipse(</a:t>
            </a:r>
            <a:r>
              <a:rPr lang="en-US" b="1" smtClean="0">
                <a:solidFill>
                  <a:srgbClr val="FFFF00"/>
                </a:solidFill>
                <a:latin typeface="Courier New" pitchFamily="49" charset="0"/>
              </a:rPr>
              <a:t>150+75</a:t>
            </a:r>
            <a:r>
              <a:rPr lang="en-US" sz="2400" b="1" smtClean="0">
                <a:latin typeface="Courier New" pitchFamily="49" charset="0"/>
              </a:rPr>
              <a:t>,150,40,40);</a:t>
            </a:r>
          </a:p>
        </p:txBody>
      </p:sp>
      <p:pic>
        <p:nvPicPr>
          <p:cNvPr id="12083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550" y="1981200"/>
            <a:ext cx="37274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8" name="Line 5"/>
          <p:cNvSpPr>
            <a:spLocks noChangeShapeType="1"/>
          </p:cNvSpPr>
          <p:nvPr/>
        </p:nvSpPr>
        <p:spPr bwMode="auto">
          <a:xfrm>
            <a:off x="7391400" y="5029200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0839" name="Line 6"/>
          <p:cNvSpPr>
            <a:spLocks noChangeShapeType="1"/>
          </p:cNvSpPr>
          <p:nvPr/>
        </p:nvSpPr>
        <p:spPr bwMode="auto">
          <a:xfrm>
            <a:off x="6400800" y="5029200"/>
            <a:ext cx="838200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0840" name="Line 7"/>
          <p:cNvSpPr>
            <a:spLocks noChangeShapeType="1"/>
          </p:cNvSpPr>
          <p:nvPr/>
        </p:nvSpPr>
        <p:spPr bwMode="auto">
          <a:xfrm>
            <a:off x="7315200" y="32766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Comments can be used to organize the parts of your program</a:t>
            </a:r>
            <a:endParaRPr lang="en-US" sz="4000" dirty="0"/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988795-ACE0-4B12-90C2-D50588AE09D4}" type="slidenum">
              <a:rPr lang="en-US" smtClean="0"/>
              <a:pPr/>
              <a:t>64</a:t>
            </a:fld>
            <a:endParaRPr lang="en-US" smtClean="0"/>
          </a:p>
        </p:txBody>
      </p:sp>
      <p:pic>
        <p:nvPicPr>
          <p:cNvPr id="1249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5547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DF8C02-1E0F-47D2-84AD-2493AD1CD215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146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 smtClean="0"/>
              <a:t>Commenting out </a:t>
            </a:r>
            <a:r>
              <a:rPr lang="en-US" dirty="0" smtClean="0"/>
              <a:t>code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114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It’s easy to forget what some code is doing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Courier New" pitchFamily="49" charset="0"/>
              </a:rPr>
              <a:t>It’s best to focus on one thing at a time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Courier New" pitchFamily="49" charset="0"/>
              </a:rPr>
              <a:t>You can temporarily remove code with </a:t>
            </a:r>
            <a:r>
              <a:rPr lang="en-US" i="1" dirty="0" smtClean="0">
                <a:cs typeface="Courier New" pitchFamily="49" charset="0"/>
              </a:rPr>
              <a:t>Edit | Comment/Uncomment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cs typeface="Courier New" pitchFamily="49" charset="0"/>
              </a:rPr>
              <a:t>Ctrl+/</a:t>
            </a:r>
          </a:p>
        </p:txBody>
      </p:sp>
      <p:pic>
        <p:nvPicPr>
          <p:cNvPr id="1259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71600"/>
            <a:ext cx="43434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3E4C89C-1B43-4AB2-B6B1-A2E906E1B111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Variables and Declarations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13788" cy="45370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Sometimes you want a place to store a number in computer memory.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You can think of this as a "mailbox"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There different sizes of "mailboxes" for different kinds of numbers.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Integers: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Decimals: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Characters (Letters, Punctuation &amp; Digits):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char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b="1" dirty="0" smtClean="0">
                <a:latin typeface="Courier (W1)" pitchFamily="49" charset="0"/>
              </a:rPr>
              <a:t> </a:t>
            </a:r>
            <a:r>
              <a:rPr lang="en-US" dirty="0" smtClean="0"/>
              <a:t>holds only</a:t>
            </a:r>
            <a:r>
              <a:rPr lang="en-US" b="1" dirty="0" smtClean="0">
                <a:latin typeface="Courier (W1)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 smtClean="0">
                <a:latin typeface="Courier (W1)" pitchFamily="49" charset="0"/>
              </a:rPr>
              <a:t> </a:t>
            </a:r>
            <a:r>
              <a:rPr lang="en-US" dirty="0" smtClean="0"/>
              <a:t>or</a:t>
            </a:r>
            <a:r>
              <a:rPr lang="en-US" b="1" dirty="0" smtClean="0">
                <a:latin typeface="Courier (W1)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FFF455-AC38-47CE-A97E-B1FC1A5F6AA4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384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Variables and Declarations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13788" cy="4537075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smtClean="0"/>
              <a:t>Vari</a:t>
            </a:r>
            <a:r>
              <a:rPr lang="en-US" smtClean="0"/>
              <a:t>-ables allow values to </a:t>
            </a:r>
            <a:r>
              <a:rPr lang="en-US" b="1" i="1" smtClean="0"/>
              <a:t>change</a:t>
            </a:r>
            <a:endParaRPr lang="en-US" b="1" i="1" smtClean="0">
              <a:latin typeface="Courier (W1)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132F86D-8E96-478A-92E7-192A6C8ABAFD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Variable </a:t>
            </a:r>
            <a:r>
              <a:rPr lang="en-US" sz="4000" i="1" smtClean="0"/>
              <a:t>Declarations</a:t>
            </a:r>
            <a:r>
              <a:rPr lang="en-US" sz="4000" smtClean="0"/>
              <a:t> &amp; </a:t>
            </a:r>
            <a:r>
              <a:rPr lang="en-US" sz="4000" i="1" smtClean="0"/>
              <a:t>Initializations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To create a mailbox, you </a:t>
            </a:r>
            <a:r>
              <a:rPr lang="en-US" i="1" dirty="0" smtClean="0">
                <a:solidFill>
                  <a:srgbClr val="99CC00"/>
                </a:solidFill>
              </a:rPr>
              <a:t>declare</a:t>
            </a:r>
            <a:r>
              <a:rPr lang="en-US" dirty="0" smtClean="0"/>
              <a:t> it.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(W1)" pitchFamily="49" charset="0"/>
              </a:rPr>
              <a:t> </a:t>
            </a:r>
            <a:r>
              <a:rPr lang="en-US" b="1" dirty="0" err="1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 num;</a:t>
            </a:r>
          </a:p>
          <a:p>
            <a:pPr eaLnBrk="1" hangingPunct="1">
              <a:defRPr/>
            </a:pPr>
            <a:r>
              <a:rPr lang="en-US" b="1" dirty="0" smtClean="0">
                <a:latin typeface="Courier New" pitchFamily="49" charset="0"/>
              </a:rPr>
              <a:t>num</a:t>
            </a:r>
            <a:r>
              <a:rPr lang="en-US" dirty="0" smtClean="0"/>
              <a:t> is the "name" of the variable</a:t>
            </a:r>
          </a:p>
          <a:p>
            <a:pPr eaLnBrk="1" hangingPunct="1">
              <a:defRPr/>
            </a:pPr>
            <a:r>
              <a:rPr lang="en-US" dirty="0" smtClean="0"/>
              <a:t>names can't have spaces or unusual characters</a:t>
            </a:r>
          </a:p>
          <a:p>
            <a:pPr eaLnBrk="1" hangingPunct="1">
              <a:defRPr/>
            </a:pPr>
            <a:r>
              <a:rPr lang="en-US" dirty="0" smtClean="0"/>
              <a:t>Once its declared you can store a number in it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latin typeface="Courier (W1)" pitchFamily="49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num = 5;</a:t>
            </a:r>
          </a:p>
          <a:p>
            <a:pPr eaLnBrk="1" hangingPunct="1">
              <a:defRPr/>
            </a:pPr>
            <a:r>
              <a:rPr lang="en-US" dirty="0" smtClean="0"/>
              <a:t>This is called </a:t>
            </a:r>
            <a:r>
              <a:rPr lang="en-US" i="1" dirty="0" smtClean="0">
                <a:solidFill>
                  <a:srgbClr val="FFFF00"/>
                </a:solidFill>
              </a:rPr>
              <a:t>initializing</a:t>
            </a:r>
          </a:p>
          <a:p>
            <a:pPr eaLnBrk="1" hangingPunct="1">
              <a:defRPr/>
            </a:pPr>
            <a:r>
              <a:rPr lang="en-US" dirty="0" smtClean="0"/>
              <a:t>You can also do both at once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latin typeface="Courier (W1)" pitchFamily="49" charset="0"/>
              </a:rPr>
              <a:t> </a:t>
            </a:r>
            <a:r>
              <a:rPr lang="en-US" b="1" dirty="0" err="1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 value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= 17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182B76-BD0A-44EF-9081-F0CFB7B5337F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1228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Using variables in expression</a:t>
            </a:r>
            <a:endParaRPr lang="en-US" sz="4000" i="1" smtClean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Once a variable has been declared and initialized, you can use it in an expression</a:t>
            </a:r>
          </a:p>
          <a:p>
            <a:pPr eaLnBrk="1" hangingPunct="1">
              <a:defRPr/>
            </a:pPr>
            <a:r>
              <a:rPr lang="en-US" dirty="0" smtClean="0"/>
              <a:t>What will be the </a:t>
            </a:r>
            <a:r>
              <a:rPr lang="en-US" dirty="0" smtClean="0">
                <a:solidFill>
                  <a:srgbClr val="99CC00"/>
                </a:solidFill>
              </a:rPr>
              <a:t>x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y</a:t>
            </a:r>
            <a:r>
              <a:rPr lang="en-US" dirty="0" smtClean="0"/>
              <a:t> coordinates of the center of the ellipse?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value1 = 17;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value2 = 13;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ellipse(</a:t>
            </a:r>
            <a:r>
              <a:rPr lang="en-US" b="1" dirty="0" smtClean="0">
                <a:solidFill>
                  <a:srgbClr val="99CC00"/>
                </a:solidFill>
                <a:latin typeface="Courier New" pitchFamily="49" charset="0"/>
                <a:cs typeface="Courier New" pitchFamily="49" charset="0"/>
              </a:rPr>
              <a:t>50+value1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50-value2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,12,44);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b="1" dirty="0" smtClean="0">
              <a:latin typeface="Courier (W1)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00FDECD-B093-40A1-A550-5C898E26E97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How to make your own</a:t>
            </a:r>
            <a:br>
              <a:rPr lang="en-US" sz="4000" smtClean="0"/>
            </a:br>
            <a:r>
              <a:rPr lang="en-US" sz="4000" smtClean="0"/>
              <a:t>computer software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ellipse(50,50,80,20);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dirty="0" smtClean="0"/>
              <a:t>An example of a </a:t>
            </a:r>
            <a:r>
              <a:rPr lang="en-US" i="1" dirty="0" smtClean="0"/>
              <a:t>function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dirty="0" smtClean="0"/>
              <a:t>functions "do something" this one "draws an ellipse with this size and position"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dirty="0" smtClean="0"/>
              <a:t>The numbers are called </a:t>
            </a:r>
            <a:r>
              <a:rPr lang="en-US" i="1" dirty="0" smtClean="0"/>
              <a:t>arguments </a:t>
            </a:r>
            <a:r>
              <a:rPr lang="en-US" dirty="0" smtClean="0"/>
              <a:t>or </a:t>
            </a:r>
            <a:r>
              <a:rPr lang="en-US" i="1" dirty="0" smtClean="0"/>
              <a:t>parameters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dirty="0" smtClean="0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4267200"/>
            <a:ext cx="2098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056AC0-39A5-4FAA-AC86-13E3ADCA75D3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239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The assignment operator</a:t>
            </a:r>
            <a:endParaRPr lang="en-US" sz="4000" i="1" smtClean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b="1" dirty="0" smtClean="0">
                <a:latin typeface="Courier New" pitchFamily="49" charset="0"/>
              </a:rPr>
              <a:t>= </a:t>
            </a:r>
            <a:r>
              <a:rPr lang="en-US" dirty="0" smtClean="0"/>
              <a:t>is called the </a:t>
            </a:r>
            <a:r>
              <a:rPr lang="en-US" i="1" dirty="0" smtClean="0"/>
              <a:t>assignment operator</a:t>
            </a:r>
            <a:endParaRPr lang="en-US" b="1" i="1" dirty="0" smtClean="0">
              <a:latin typeface="Courier (W1)" pitchFamily="49" charset="0"/>
            </a:endParaRPr>
          </a:p>
          <a:p>
            <a:pPr eaLnBrk="1" hangingPunct="1">
              <a:defRPr/>
            </a:pPr>
            <a:r>
              <a:rPr lang="en-US" dirty="0" smtClean="0"/>
              <a:t>It takes the value on the </a:t>
            </a:r>
            <a:r>
              <a:rPr lang="en-US" i="1" dirty="0" smtClean="0"/>
              <a:t>right</a:t>
            </a:r>
            <a:r>
              <a:rPr lang="en-US" dirty="0" smtClean="0"/>
              <a:t>, and puts it in the variable on the </a:t>
            </a:r>
            <a:r>
              <a:rPr lang="en-US" i="1" dirty="0" smtClean="0"/>
              <a:t>left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num = 5;</a:t>
            </a:r>
          </a:p>
          <a:p>
            <a:pPr eaLnBrk="1" hangingPunct="1">
              <a:defRPr/>
            </a:pPr>
            <a:r>
              <a:rPr lang="en-US" dirty="0" smtClean="0"/>
              <a:t>You can't do it the other way around!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latin typeface="Courier (W1)" pitchFamily="49" charset="0"/>
              </a:rPr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5 = num;</a:t>
            </a:r>
          </a:p>
        </p:txBody>
      </p:sp>
      <p:grpSp>
        <p:nvGrpSpPr>
          <p:cNvPr id="131077" name="Group 7"/>
          <p:cNvGrpSpPr>
            <a:grpSpLocks/>
          </p:cNvGrpSpPr>
          <p:nvPr/>
        </p:nvGrpSpPr>
        <p:grpSpPr bwMode="auto">
          <a:xfrm>
            <a:off x="304800" y="4495800"/>
            <a:ext cx="2209800" cy="1981200"/>
            <a:chOff x="3696" y="3360"/>
            <a:chExt cx="960" cy="816"/>
          </a:xfrm>
        </p:grpSpPr>
        <p:sp>
          <p:nvSpPr>
            <p:cNvPr id="131078" name="Oval 5"/>
            <p:cNvSpPr>
              <a:spLocks noChangeArrowheads="1"/>
            </p:cNvSpPr>
            <p:nvPr/>
          </p:nvSpPr>
          <p:spPr bwMode="auto">
            <a:xfrm>
              <a:off x="3696" y="3360"/>
              <a:ext cx="960" cy="816"/>
            </a:xfrm>
            <a:prstGeom prst="ellips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31079" name="Line 6"/>
            <p:cNvSpPr>
              <a:spLocks noChangeShapeType="1"/>
            </p:cNvSpPr>
            <p:nvPr/>
          </p:nvSpPr>
          <p:spPr bwMode="auto">
            <a:xfrm>
              <a:off x="3840" y="3456"/>
              <a:ext cx="672" cy="576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45EB2FE-384B-4A00-8F2C-C04C42A0609C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1249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The assignment operator</a:t>
            </a:r>
            <a:endParaRPr lang="en-US" sz="4000" i="1" smtClean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You can't do an assignment as an argument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</a:t>
            </a: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x = 45,55,10,10);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b="1" dirty="0" smtClean="0">
              <a:latin typeface="Courier New" pitchFamily="49" charset="0"/>
            </a:endParaRPr>
          </a:p>
          <a:p>
            <a:pPr eaLnBrk="1" hangingPunct="1">
              <a:defRPr/>
            </a:pPr>
            <a:r>
              <a:rPr lang="en-US" dirty="0" smtClean="0"/>
              <a:t>You have to do in two separate lines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</a:rPr>
              <a:t> x = 45;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ellipse(x,55,10,10);</a:t>
            </a:r>
          </a:p>
          <a:p>
            <a:pPr eaLnBrk="1" hangingPunct="1">
              <a:defRPr/>
            </a:pPr>
            <a:endParaRPr lang="en-US" dirty="0" smtClean="0"/>
          </a:p>
        </p:txBody>
      </p:sp>
      <p:grpSp>
        <p:nvGrpSpPr>
          <p:cNvPr id="132101" name="Group 4"/>
          <p:cNvGrpSpPr>
            <a:grpSpLocks/>
          </p:cNvGrpSpPr>
          <p:nvPr/>
        </p:nvGrpSpPr>
        <p:grpSpPr bwMode="auto">
          <a:xfrm>
            <a:off x="2895600" y="2362200"/>
            <a:ext cx="1676400" cy="1524000"/>
            <a:chOff x="3696" y="3360"/>
            <a:chExt cx="960" cy="816"/>
          </a:xfrm>
        </p:grpSpPr>
        <p:sp>
          <p:nvSpPr>
            <p:cNvPr id="132102" name="Oval 5"/>
            <p:cNvSpPr>
              <a:spLocks noChangeArrowheads="1"/>
            </p:cNvSpPr>
            <p:nvPr/>
          </p:nvSpPr>
          <p:spPr bwMode="auto">
            <a:xfrm>
              <a:off x="3696" y="3360"/>
              <a:ext cx="960" cy="816"/>
            </a:xfrm>
            <a:prstGeom prst="ellips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32103" name="Line 6"/>
            <p:cNvSpPr>
              <a:spLocks noChangeShapeType="1"/>
            </p:cNvSpPr>
            <p:nvPr/>
          </p:nvSpPr>
          <p:spPr bwMode="auto">
            <a:xfrm>
              <a:off x="3840" y="3456"/>
              <a:ext cx="672" cy="576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7479C9-AB05-444F-B817-721A1DB3C564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i="1" smtClean="0"/>
              <a:t>type</a:t>
            </a:r>
            <a:r>
              <a:rPr lang="en-US" smtClean="0"/>
              <a:t> of variable must match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5562600" cy="2895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/>
              <a:t>You can't put a decimal in an </a:t>
            </a:r>
            <a:r>
              <a:rPr lang="en-US" sz="3600" b="1" smtClean="0">
                <a:latin typeface="Courier New" pitchFamily="49" charset="0"/>
              </a:rPr>
              <a:t>int</a:t>
            </a:r>
          </a:p>
          <a:p>
            <a:pPr eaLnBrk="1" hangingPunct="1">
              <a:defRPr/>
            </a:pPr>
            <a:r>
              <a:rPr lang="en-US" sz="3600" smtClean="0"/>
              <a:t>Otherwise you'll get an error message</a:t>
            </a:r>
          </a:p>
        </p:txBody>
      </p:sp>
      <p:pic>
        <p:nvPicPr>
          <p:cNvPr id="1331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685800"/>
            <a:ext cx="297180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79863"/>
            <a:ext cx="86868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FC77E8C-516F-4079-8AE2-963C03089324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162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The assignment operator</a:t>
            </a:r>
            <a:endParaRPr lang="en-US" sz="4000" i="1" smtClean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solidFill>
                  <a:srgbClr val="FFFF00"/>
                </a:solidFill>
              </a:rPr>
              <a:t>This looks weird</a:t>
            </a:r>
            <a:r>
              <a:rPr lang="en-US" smtClean="0"/>
              <a:t> if you are use to algebra, but it's very common in programming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000" b="1" smtClean="0">
                <a:latin typeface="Courier New" pitchFamily="49" charset="0"/>
              </a:rPr>
              <a:t>int x = 3;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000" b="1" smtClean="0">
                <a:solidFill>
                  <a:srgbClr val="FFFF00"/>
                </a:solidFill>
                <a:latin typeface="Courier New" pitchFamily="49" charset="0"/>
              </a:rPr>
              <a:t>x = x + 1</a:t>
            </a:r>
            <a:r>
              <a:rPr lang="en-US" sz="4000" b="1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What value is in the </a:t>
            </a:r>
            <a:r>
              <a:rPr lang="en-US" b="1" smtClean="0">
                <a:latin typeface="Courier New" pitchFamily="49" charset="0"/>
              </a:rPr>
              <a:t>x</a:t>
            </a:r>
            <a:r>
              <a:rPr lang="en-US" smtClean="0"/>
              <a:t> variable after those two lines of code are executed?</a:t>
            </a:r>
            <a:endParaRPr lang="en-US" b="1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27D752C-D7D0-4E17-96FE-B3961736AA82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3962400" cy="2743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Variables can be reused</a:t>
            </a:r>
            <a:br>
              <a:rPr lang="en-US" sz="4000" smtClean="0"/>
            </a:br>
            <a:r>
              <a:rPr lang="en-US" sz="4000" smtClean="0"/>
              <a:t> as many times as you like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0363" y="0"/>
            <a:ext cx="48339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F1EBD21-373F-4176-8920-E47F1E8E8985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1218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4038600" cy="2819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Now</a:t>
            </a:r>
            <a:br>
              <a:rPr lang="en-US" smtClean="0"/>
            </a:br>
            <a:r>
              <a:rPr lang="en-US" smtClean="0"/>
              <a:t>With just one change. . .</a:t>
            </a:r>
            <a:br>
              <a:rPr lang="en-US" smtClean="0"/>
            </a:br>
            <a:endParaRPr lang="en-US" smtClean="0"/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0"/>
            <a:ext cx="4797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6BDDA2-BBD9-42F0-85C5-8CDFE010170B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788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"Moving" a circle</a:t>
            </a:r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</p:txBody>
      </p:sp>
      <p:pic>
        <p:nvPicPr>
          <p:cNvPr id="13824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00200"/>
            <a:ext cx="3048000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70D09D-1B2B-40A4-B0E4-CF814ADB4804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789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"Moving" a circle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</p:txBody>
      </p:sp>
      <p:pic>
        <p:nvPicPr>
          <p:cNvPr id="13926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00200"/>
            <a:ext cx="3048000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52399EF-70B4-4DE8-9F7E-B47390897584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790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"Moving" a circle</a:t>
            </a:r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</p:txBody>
      </p:sp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00200"/>
            <a:ext cx="2971800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C4A576F-C5B9-43A8-8095-FA0B1F8AEA75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791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"Moving" a circle</a:t>
            </a: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00200"/>
            <a:ext cx="2971800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B6A77C-62BF-47EC-8A59-4FF671485872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747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Coordinates in Computer Graphics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 computer graphics, the coordinate system is only positive.</a:t>
            </a:r>
          </a:p>
          <a:p>
            <a:pPr eaLnBrk="1" hangingPunct="1">
              <a:defRPr/>
            </a:pPr>
            <a:r>
              <a:rPr lang="en-US" smtClean="0"/>
              <a:t>The origin is the top left corner of the window</a:t>
            </a:r>
          </a:p>
        </p:txBody>
      </p:sp>
      <p:grpSp>
        <p:nvGrpSpPr>
          <p:cNvPr id="37893" name="Group 4"/>
          <p:cNvGrpSpPr>
            <a:grpSpLocks/>
          </p:cNvGrpSpPr>
          <p:nvPr/>
        </p:nvGrpSpPr>
        <p:grpSpPr bwMode="auto">
          <a:xfrm>
            <a:off x="3581400" y="3886200"/>
            <a:ext cx="3733800" cy="2590800"/>
            <a:chOff x="2256" y="2400"/>
            <a:chExt cx="2352" cy="1632"/>
          </a:xfrm>
        </p:grpSpPr>
        <p:grpSp>
          <p:nvGrpSpPr>
            <p:cNvPr id="37894" name="Group 5"/>
            <p:cNvGrpSpPr>
              <a:grpSpLocks/>
            </p:cNvGrpSpPr>
            <p:nvPr/>
          </p:nvGrpSpPr>
          <p:grpSpPr bwMode="auto">
            <a:xfrm>
              <a:off x="2592" y="2736"/>
              <a:ext cx="1296" cy="1056"/>
              <a:chOff x="2400" y="2640"/>
              <a:chExt cx="1296" cy="1056"/>
            </a:xfrm>
          </p:grpSpPr>
          <p:sp>
            <p:nvSpPr>
              <p:cNvPr id="37898" name="Line 6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1296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9" name="Line 7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0" cy="105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95" name="Text Box 8"/>
            <p:cNvSpPr txBox="1">
              <a:spLocks noChangeArrowheads="1"/>
            </p:cNvSpPr>
            <p:nvPr/>
          </p:nvSpPr>
          <p:spPr bwMode="auto">
            <a:xfrm>
              <a:off x="2256" y="2400"/>
              <a:ext cx="67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sz="2400">
                  <a:latin typeface="Times New Roman" pitchFamily="18" charset="0"/>
                </a:rPr>
                <a:t>(0,0)</a:t>
              </a:r>
            </a:p>
          </p:txBody>
        </p:sp>
        <p:sp>
          <p:nvSpPr>
            <p:cNvPr id="37896" name="Text Box 9"/>
            <p:cNvSpPr txBox="1">
              <a:spLocks noChangeArrowheads="1"/>
            </p:cNvSpPr>
            <p:nvPr/>
          </p:nvSpPr>
          <p:spPr bwMode="auto">
            <a:xfrm>
              <a:off x="3936" y="2592"/>
              <a:ext cx="67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sz="2400">
                  <a:latin typeface="Arial" charset="0"/>
                </a:rPr>
                <a:t>+ X</a:t>
              </a:r>
            </a:p>
          </p:txBody>
        </p:sp>
        <p:sp>
          <p:nvSpPr>
            <p:cNvPr id="37897" name="Text Box 10"/>
            <p:cNvSpPr txBox="1">
              <a:spLocks noChangeArrowheads="1"/>
            </p:cNvSpPr>
            <p:nvPr/>
          </p:nvSpPr>
          <p:spPr bwMode="auto">
            <a:xfrm>
              <a:off x="2448" y="3744"/>
              <a:ext cx="67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sz="2400">
                  <a:latin typeface="Arial" charset="0"/>
                </a:rPr>
                <a:t>+ 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51FD4C-1DEA-4903-88EB-D7BE9F929B85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79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"Moving" a circle</a:t>
            </a:r>
          </a:p>
        </p:txBody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smtClean="0">
              <a:latin typeface="Courier New" pitchFamily="49" charset="0"/>
            </a:endParaRPr>
          </a:p>
        </p:txBody>
      </p: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76400"/>
            <a:ext cx="2971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055611-C2D1-4828-B653-8C6790B4C691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793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Notice the difference?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smtClean="0">
              <a:latin typeface="Courier New" pitchFamily="49" charset="0"/>
            </a:endParaRPr>
          </a:p>
        </p:txBody>
      </p:sp>
      <p:pic>
        <p:nvPicPr>
          <p:cNvPr id="14336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76400"/>
            <a:ext cx="2971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962400"/>
            <a:ext cx="29718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4699A4B-A04D-4249-B9BE-6BFD11AC7747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794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/>
              <a:t>The top picture drew the left circle </a:t>
            </a:r>
            <a:r>
              <a:rPr lang="en-US" sz="3600" i="1" smtClean="0"/>
              <a:t>first</a:t>
            </a:r>
            <a:r>
              <a:rPr lang="en-US" sz="3600" smtClean="0"/>
              <a:t>, while the bottom drew the left circle </a:t>
            </a:r>
            <a:r>
              <a:rPr lang="en-US" sz="3600" i="1" smtClean="0"/>
              <a:t>last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smtClean="0">
              <a:latin typeface="Courier New" pitchFamily="49" charset="0"/>
            </a:endParaRPr>
          </a:p>
        </p:txBody>
      </p:sp>
      <p:pic>
        <p:nvPicPr>
          <p:cNvPr id="1443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76400"/>
            <a:ext cx="2971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9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962400"/>
            <a:ext cx="29718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527AE5A-2CA9-499B-970C-FBFAE9EDD099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79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/>
              <a:t>The bottom picture doesn't match</a:t>
            </a:r>
            <a:br>
              <a:rPr lang="en-US" sz="3600" smtClean="0"/>
            </a:br>
            <a:r>
              <a:rPr lang="en-US" sz="3600" smtClean="0"/>
              <a:t>the output of this program</a:t>
            </a:r>
            <a:endParaRPr lang="en-US" sz="3600" i="1" smtClean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size(200,100);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x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int y =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x = x + 50;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ellipse(x,y,60,60);</a:t>
            </a:r>
          </a:p>
          <a:p>
            <a:pPr marL="60960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b="1" smtClean="0">
              <a:latin typeface="Courier New" pitchFamily="49" charset="0"/>
            </a:endParaRPr>
          </a:p>
        </p:txBody>
      </p:sp>
      <p:pic>
        <p:nvPicPr>
          <p:cNvPr id="1454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76400"/>
            <a:ext cx="2971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962400"/>
            <a:ext cx="29718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5" name="Line 6"/>
          <p:cNvSpPr>
            <a:spLocks noChangeShapeType="1"/>
          </p:cNvSpPr>
          <p:nvPr/>
        </p:nvSpPr>
        <p:spPr bwMode="auto">
          <a:xfrm flipV="1">
            <a:off x="5257800" y="3886200"/>
            <a:ext cx="3733800" cy="24384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6" name="Line 7"/>
          <p:cNvSpPr>
            <a:spLocks noChangeShapeType="1"/>
          </p:cNvSpPr>
          <p:nvPr/>
        </p:nvSpPr>
        <p:spPr bwMode="auto">
          <a:xfrm>
            <a:off x="5410200" y="4114800"/>
            <a:ext cx="3733800" cy="22098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BF0D7E1-FAF4-4303-8A79-DCC53FC3EED0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787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Find the matching output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64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size(100,100);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x = 50;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err="1" smtClean="0">
                <a:latin typeface="Courier New" pitchFamily="49" charset="0"/>
              </a:rPr>
              <a:t>int</a:t>
            </a:r>
            <a:r>
              <a:rPr lang="en-US" sz="2800" b="1" dirty="0" smtClean="0">
                <a:latin typeface="Courier New" pitchFamily="49" charset="0"/>
              </a:rPr>
              <a:t> y = 50;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ellipse(x,y,60,60);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x = x + 30;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ellipse(x,y,60,60);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y = y - 30;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ellipse(x,y,60,60);</a:t>
            </a:r>
          </a:p>
        </p:txBody>
      </p:sp>
      <p:pic>
        <p:nvPicPr>
          <p:cNvPr id="1464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4953000"/>
            <a:ext cx="12382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3124200"/>
            <a:ext cx="12382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4953000"/>
            <a:ext cx="12573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40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3124200"/>
            <a:ext cx="12382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41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1524000"/>
            <a:ext cx="12192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42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1447800"/>
            <a:ext cx="12192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43" name="TextBox 8"/>
          <p:cNvSpPr txBox="1">
            <a:spLocks noChangeArrowheads="1"/>
          </p:cNvSpPr>
          <p:nvPr/>
        </p:nvSpPr>
        <p:spPr bwMode="auto">
          <a:xfrm>
            <a:off x="4876800" y="19050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A</a:t>
            </a:r>
          </a:p>
        </p:txBody>
      </p:sp>
      <p:sp>
        <p:nvSpPr>
          <p:cNvPr id="146444" name="TextBox 8"/>
          <p:cNvSpPr txBox="1">
            <a:spLocks noChangeArrowheads="1"/>
          </p:cNvSpPr>
          <p:nvPr/>
        </p:nvSpPr>
        <p:spPr bwMode="auto">
          <a:xfrm>
            <a:off x="8305800" y="17526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B</a:t>
            </a:r>
          </a:p>
        </p:txBody>
      </p:sp>
      <p:sp>
        <p:nvSpPr>
          <p:cNvPr id="146445" name="TextBox 8"/>
          <p:cNvSpPr txBox="1">
            <a:spLocks noChangeArrowheads="1"/>
          </p:cNvSpPr>
          <p:nvPr/>
        </p:nvSpPr>
        <p:spPr bwMode="auto">
          <a:xfrm>
            <a:off x="4953000" y="32766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C</a:t>
            </a:r>
          </a:p>
        </p:txBody>
      </p:sp>
      <p:sp>
        <p:nvSpPr>
          <p:cNvPr id="146446" name="TextBox 8"/>
          <p:cNvSpPr txBox="1">
            <a:spLocks noChangeArrowheads="1"/>
          </p:cNvSpPr>
          <p:nvPr/>
        </p:nvSpPr>
        <p:spPr bwMode="auto">
          <a:xfrm>
            <a:off x="8382000" y="33528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D</a:t>
            </a:r>
          </a:p>
        </p:txBody>
      </p:sp>
      <p:sp>
        <p:nvSpPr>
          <p:cNvPr id="146447" name="TextBox 8"/>
          <p:cNvSpPr txBox="1">
            <a:spLocks noChangeArrowheads="1"/>
          </p:cNvSpPr>
          <p:nvPr/>
        </p:nvSpPr>
        <p:spPr bwMode="auto">
          <a:xfrm>
            <a:off x="4953000" y="51816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E</a:t>
            </a:r>
          </a:p>
        </p:txBody>
      </p:sp>
      <p:sp>
        <p:nvSpPr>
          <p:cNvPr id="146448" name="TextBox 8"/>
          <p:cNvSpPr txBox="1">
            <a:spLocks noChangeArrowheads="1"/>
          </p:cNvSpPr>
          <p:nvPr/>
        </p:nvSpPr>
        <p:spPr bwMode="auto">
          <a:xfrm>
            <a:off x="8382000" y="5181600"/>
            <a:ext cx="38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/>
              <a:t>F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0375307-7921-41E3-B902-EF0AE690990A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287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You wouldn't write a paper that was just one long paragraph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You'd have many paragraphs, each of which would focus on one topic</a:t>
            </a:r>
          </a:p>
          <a:p>
            <a:pPr eaLnBrk="1" hangingPunct="1">
              <a:defRPr/>
            </a:pPr>
            <a:r>
              <a:rPr lang="en-US" smtClean="0"/>
              <a:t>It's the same in programs—we divide our program into chunks called </a:t>
            </a:r>
            <a:r>
              <a:rPr lang="en-US" b="1" i="1" smtClean="0"/>
              <a:t>functions</a:t>
            </a:r>
          </a:p>
          <a:p>
            <a:pPr eaLnBrk="1" hangingPunct="1">
              <a:defRPr/>
            </a:pPr>
            <a:r>
              <a:rPr lang="en-US" smtClean="0"/>
              <a:t>Each function focuses on one job or task</a:t>
            </a:r>
          </a:p>
        </p:txBody>
      </p:sp>
    </p:spTree>
    <p:extLst>
      <p:ext uri="{BB962C8B-B14F-4D97-AF65-F5344CB8AC3E}">
        <p14:creationId xmlns:p14="http://schemas.microsoft.com/office/powerpoint/2010/main" val="1875456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2E50CC-6E62-4942-B1CF-6911A2F2EB0B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279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Creating your own functions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Processing allows you to separate your program into different functions.</a:t>
            </a:r>
          </a:p>
          <a:p>
            <a:pPr eaLnBrk="1" hangingPunct="1">
              <a:defRPr/>
            </a:pPr>
            <a:r>
              <a:rPr lang="en-US" smtClean="0"/>
              <a:t>This is one of the key elements of </a:t>
            </a:r>
            <a:r>
              <a:rPr lang="en-US" i="1" smtClean="0"/>
              <a:t>good style</a:t>
            </a:r>
            <a:r>
              <a:rPr lang="en-US" smtClean="0"/>
              <a:t>, and makes programs easier to understand, modify and reuse.</a:t>
            </a:r>
            <a:endParaRPr lang="en-US" i="1" smtClean="0"/>
          </a:p>
          <a:p>
            <a:pPr eaLnBrk="1" hangingPunct="1">
              <a:defRPr/>
            </a:pPr>
            <a:r>
              <a:rPr lang="en-US" smtClean="0"/>
              <a:t>A well designed function should do </a:t>
            </a:r>
            <a:r>
              <a:rPr lang="en-US" i="1" smtClean="0"/>
              <a:t>one thing</a:t>
            </a:r>
            <a:r>
              <a:rPr lang="en-US" smtClean="0"/>
              <a:t>; that is you should be able to describe what it does without using the word </a:t>
            </a:r>
            <a:r>
              <a:rPr lang="en-US" i="1" smtClean="0"/>
              <a:t>and</a:t>
            </a:r>
            <a:r>
              <a:rPr lang="en-US" smtClean="0"/>
              <a:t> or </a:t>
            </a:r>
            <a:r>
              <a:rPr lang="en-US" i="1" smtClean="0"/>
              <a:t>or</a:t>
            </a:r>
            <a:r>
              <a:rPr lang="en-US" smtClean="0"/>
              <a:t>.</a:t>
            </a:r>
            <a:endParaRPr lang="en-US" i="1" smtClean="0"/>
          </a:p>
        </p:txBody>
      </p:sp>
    </p:spTree>
    <p:extLst>
      <p:ext uri="{BB962C8B-B14F-4D97-AF65-F5344CB8AC3E}">
        <p14:creationId xmlns:p14="http://schemas.microsoft.com/office/powerpoint/2010/main" val="2312908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56464A-7AEF-45F2-BA90-902D41E5B9B1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280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smtClean="0">
                <a:latin typeface="Courier New" pitchFamily="49" charset="0"/>
              </a:rPr>
              <a:t>draw()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Processing programs that use functions must contain two special functions called </a:t>
            </a:r>
            <a:r>
              <a:rPr lang="en-US" b="1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b="1" smtClean="0">
                <a:latin typeface="Courier New" pitchFamily="49" charset="0"/>
              </a:rPr>
              <a:t>draw()</a:t>
            </a:r>
          </a:p>
          <a:p>
            <a:pPr eaLnBrk="1" hangingPunct="1">
              <a:defRPr/>
            </a:pPr>
            <a:r>
              <a:rPr lang="en-US" smtClean="0"/>
              <a:t>Put things that happen only once at the beginning in </a:t>
            </a:r>
            <a:r>
              <a:rPr lang="en-US" b="1" smtClean="0">
                <a:latin typeface="Courier New" pitchFamily="49" charset="0"/>
              </a:rPr>
              <a:t>setup()</a:t>
            </a:r>
          </a:p>
          <a:p>
            <a:pPr eaLnBrk="1" hangingPunct="1">
              <a:defRPr/>
            </a:pPr>
            <a:r>
              <a:rPr lang="en-US" smtClean="0"/>
              <a:t>Put code that draws in </a:t>
            </a:r>
            <a:r>
              <a:rPr lang="en-US" b="1" smtClean="0">
                <a:latin typeface="Courier New" pitchFamily="49" charset="0"/>
              </a:rPr>
              <a:t>draw()</a:t>
            </a:r>
          </a:p>
          <a:p>
            <a:pPr eaLnBrk="1" hangingPunct="1">
              <a:defRPr/>
            </a:pPr>
            <a:r>
              <a:rPr lang="en-US" smtClean="0"/>
              <a:t>You may create as many additional functions as you want</a:t>
            </a:r>
          </a:p>
        </p:txBody>
      </p:sp>
    </p:spTree>
    <p:extLst>
      <p:ext uri="{BB962C8B-B14F-4D97-AF65-F5344CB8AC3E}">
        <p14:creationId xmlns:p14="http://schemas.microsoft.com/office/powerpoint/2010/main" val="35438290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D6352F-5A45-4E28-93D5-0B2D07423A4D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Let's say I had a program that drew a happy face</a:t>
            </a:r>
          </a:p>
        </p:txBody>
      </p:sp>
      <p:pic>
        <p:nvPicPr>
          <p:cNvPr id="19866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31226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9454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57CA746-50DC-4B38-8394-4A97DCD7B347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282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Here's what it would look like separated into </a:t>
            </a:r>
            <a:r>
              <a:rPr lang="en-US" sz="2800" b="1" dirty="0" smtClean="0">
                <a:latin typeface="Courier New" pitchFamily="49" charset="0"/>
              </a:rPr>
              <a:t>setup()</a:t>
            </a:r>
            <a:r>
              <a:rPr lang="en-US" sz="2800" dirty="0" smtClean="0"/>
              <a:t> and </a:t>
            </a:r>
            <a:r>
              <a:rPr lang="en-US" sz="2800" b="1" dirty="0" smtClean="0">
                <a:latin typeface="Courier New" pitchFamily="49" charset="0"/>
              </a:rPr>
              <a:t>draw()</a:t>
            </a:r>
            <a:r>
              <a:rPr lang="en-US" sz="2800" dirty="0" smtClean="0"/>
              <a:t> functions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</a:rPr>
              <a:t>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800" b="1" dirty="0" smtClean="0">
                <a:latin typeface="Courier New" pitchFamily="49" charset="0"/>
              </a:rPr>
              <a:t>}</a:t>
            </a:r>
          </a:p>
        </p:txBody>
      </p:sp>
      <p:pic>
        <p:nvPicPr>
          <p:cNvPr id="19968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981200"/>
            <a:ext cx="25431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94723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F202AF5-1D70-40BA-BA20-8E1F31EA9677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75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ellipse(</a:t>
            </a:r>
            <a:r>
              <a:rPr lang="en-US" smtClean="0">
                <a:solidFill>
                  <a:srgbClr val="CC0000"/>
                </a:solidFill>
                <a:latin typeface="Courier New" pitchFamily="49" charset="0"/>
              </a:rPr>
              <a:t>50,50</a:t>
            </a:r>
            <a:r>
              <a:rPr lang="en-US" smtClean="0">
                <a:latin typeface="Courier New" pitchFamily="49" charset="0"/>
              </a:rPr>
              <a:t>,80,20);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n-US" smtClean="0"/>
              <a:t>The first two arguments (</a:t>
            </a:r>
            <a:r>
              <a:rPr lang="en-US" smtClean="0">
                <a:solidFill>
                  <a:srgbClr val="CC0000"/>
                </a:solidFill>
              </a:rPr>
              <a:t>in Red</a:t>
            </a:r>
            <a:r>
              <a:rPr lang="en-US" smtClean="0"/>
              <a:t>) are the x and y coordinates of the center of the ellipse</a:t>
            </a:r>
            <a:endParaRPr lang="en-US" i="1" smtClean="0"/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smtClean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895600"/>
            <a:ext cx="32670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09600" y="3505200"/>
            <a:ext cx="16002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2209800" y="3505200"/>
            <a:ext cx="0" cy="13716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WordArt 10"/>
          <p:cNvSpPr>
            <a:spLocks noChangeArrowheads="1" noChangeShapeType="1" noTextEdit="1"/>
          </p:cNvSpPr>
          <p:nvPr/>
        </p:nvSpPr>
        <p:spPr bwMode="auto">
          <a:xfrm>
            <a:off x="838200" y="3581400"/>
            <a:ext cx="8382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50</a:t>
            </a:r>
          </a:p>
        </p:txBody>
      </p:sp>
      <p:sp>
        <p:nvSpPr>
          <p:cNvPr id="38921" name="WordArt 11"/>
          <p:cNvSpPr>
            <a:spLocks noChangeArrowheads="1" noChangeShapeType="1" noTextEdit="1"/>
          </p:cNvSpPr>
          <p:nvPr/>
        </p:nvSpPr>
        <p:spPr bwMode="auto">
          <a:xfrm>
            <a:off x="2362200" y="3962400"/>
            <a:ext cx="8382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50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1EB680E-7FB3-4E74-AB12-70C981C2DBAB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307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 syntax of functions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8763000" cy="5791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smtClean="0"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For now, every function starts with </a:t>
            </a:r>
            <a:r>
              <a:rPr lang="en-US" b="1" smtClean="0">
                <a:latin typeface="Courier New" pitchFamily="49" charset="0"/>
              </a:rPr>
              <a:t>void </a:t>
            </a:r>
            <a:r>
              <a:rPr lang="en-US" smtClean="0"/>
              <a:t>which marks the beginning of the </a:t>
            </a:r>
            <a:r>
              <a:rPr lang="en-US" b="1" i="1" smtClean="0"/>
              <a:t>head</a:t>
            </a:r>
            <a:endParaRPr lang="en-US" b="1" i="1" smtClean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Then a name followed by parenthesis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Curly braces mark the beginning and ending of the </a:t>
            </a:r>
            <a:r>
              <a:rPr lang="en-US" b="1" i="1" smtClean="0"/>
              <a:t>body</a:t>
            </a:r>
            <a:r>
              <a:rPr lang="en-US" smtClean="0"/>
              <a:t> of the function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The head and body together are called the function </a:t>
            </a:r>
            <a:r>
              <a:rPr lang="en-US" b="1" i="1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267367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43727B-2536-4CDE-BD1A-F6A4BF5E0C4C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283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Happy Face Example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smtClean="0"/>
              <a:t>Here  I've added my own </a:t>
            </a:r>
            <a:r>
              <a:rPr lang="en-US" sz="2400" b="1" smtClean="0">
                <a:latin typeface="Courier New" pitchFamily="49" charset="0"/>
              </a:rPr>
              <a:t>face()</a:t>
            </a:r>
            <a:r>
              <a:rPr lang="en-US" sz="2400" smtClean="0"/>
              <a:t> and </a:t>
            </a:r>
            <a:r>
              <a:rPr lang="en-US" sz="2400" b="1" smtClean="0">
                <a:latin typeface="Courier New" pitchFamily="49" charset="0"/>
              </a:rPr>
              <a:t>head()</a:t>
            </a:r>
            <a:r>
              <a:rPr lang="en-US" sz="2400" smtClean="0"/>
              <a:t> functions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18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017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1638" y="1371600"/>
            <a:ext cx="366236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84287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C915167-186C-4090-A031-736935D41FC9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284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Oops! What happened?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63246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setup()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size(200,100);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draw()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face();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 head();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head()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fill(255,255,0);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ellipse(100,50,80,80);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void face()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arc(100,50,60,60,PI/8,7*PI/8);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fill(0,0,0);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ellipse(85,40,10,15);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  ellipse(115,40,10,15);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</a:rPr>
              <a:t>}</a:t>
            </a:r>
          </a:p>
        </p:txBody>
      </p:sp>
      <p:pic>
        <p:nvPicPr>
          <p:cNvPr id="2027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762000"/>
            <a:ext cx="3886200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505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02503BE-8E82-4873-B36A-BF13C67C57B0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285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Auto Format</a:t>
            </a:r>
          </a:p>
        </p:txBody>
      </p:sp>
      <p:pic>
        <p:nvPicPr>
          <p:cNvPr id="2037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3962400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81200"/>
            <a:ext cx="38496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82" name="WordArt 5"/>
          <p:cNvSpPr>
            <a:spLocks noChangeArrowheads="1" noChangeShapeType="1" noTextEdit="1"/>
          </p:cNvSpPr>
          <p:nvPr/>
        </p:nvSpPr>
        <p:spPr bwMode="auto">
          <a:xfrm>
            <a:off x="1600200" y="1371600"/>
            <a:ext cx="16002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before</a:t>
            </a:r>
          </a:p>
        </p:txBody>
      </p:sp>
      <p:sp>
        <p:nvSpPr>
          <p:cNvPr id="203783" name="WordArt 6"/>
          <p:cNvSpPr>
            <a:spLocks noChangeArrowheads="1" noChangeShapeType="1" noTextEdit="1"/>
          </p:cNvSpPr>
          <p:nvPr/>
        </p:nvSpPr>
        <p:spPr bwMode="auto">
          <a:xfrm>
            <a:off x="5791200" y="1371600"/>
            <a:ext cx="16002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after</a:t>
            </a:r>
          </a:p>
        </p:txBody>
      </p:sp>
      <p:sp>
        <p:nvSpPr>
          <p:cNvPr id="203784" name="TextBox 7"/>
          <p:cNvSpPr txBox="1">
            <a:spLocks noChangeArrowheads="1"/>
          </p:cNvSpPr>
          <p:nvPr/>
        </p:nvSpPr>
        <p:spPr bwMode="auto">
          <a:xfrm>
            <a:off x="1524000" y="6096000"/>
            <a:ext cx="5935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Ctrl T is the keyboard shortcut for Auto Format</a:t>
            </a:r>
          </a:p>
        </p:txBody>
      </p:sp>
    </p:spTree>
    <p:extLst>
      <p:ext uri="{BB962C8B-B14F-4D97-AF65-F5344CB8AC3E}">
        <p14:creationId xmlns:p14="http://schemas.microsoft.com/office/powerpoint/2010/main" val="23439196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129538C-5409-417F-B19C-E1D5D9120568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306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Simple Animation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We can take advantage of the way </a:t>
            </a:r>
            <a:r>
              <a:rPr lang="en-US" b="1" smtClean="0">
                <a:latin typeface="Courier New" pitchFamily="49" charset="0"/>
              </a:rPr>
              <a:t>setup()</a:t>
            </a:r>
            <a:r>
              <a:rPr lang="en-US" smtClean="0"/>
              <a:t> and </a:t>
            </a:r>
            <a:r>
              <a:rPr lang="en-US" b="1" smtClean="0">
                <a:latin typeface="Courier New" pitchFamily="49" charset="0"/>
              </a:rPr>
              <a:t>draw()</a:t>
            </a:r>
            <a:r>
              <a:rPr lang="en-US" smtClean="0"/>
              <a:t> work to create simple animations</a:t>
            </a:r>
          </a:p>
          <a:p>
            <a:pPr eaLnBrk="1" hangingPunct="1">
              <a:defRPr/>
            </a:pPr>
            <a:r>
              <a:rPr lang="en-US" smtClean="0"/>
              <a:t>(demo)</a:t>
            </a:r>
          </a:p>
        </p:txBody>
      </p:sp>
    </p:spTree>
    <p:extLst>
      <p:ext uri="{BB962C8B-B14F-4D97-AF65-F5344CB8AC3E}">
        <p14:creationId xmlns:p14="http://schemas.microsoft.com/office/powerpoint/2010/main" val="523954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659E05-B0E0-4CB6-9116-75C59370FCBD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loops make things repeat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b="1" i="1" dirty="0" smtClean="0"/>
              <a:t>Looping</a:t>
            </a:r>
            <a:r>
              <a:rPr lang="en-US" dirty="0" smtClean="0"/>
              <a:t> means </a:t>
            </a:r>
            <a:r>
              <a:rPr lang="en-US" b="1" i="1" dirty="0" smtClean="0"/>
              <a:t>repeating</a:t>
            </a:r>
            <a:r>
              <a:rPr lang="en-US" dirty="0" smtClean="0"/>
              <a:t> over and over</a:t>
            </a:r>
            <a:endParaRPr lang="en-US" b="1" i="1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If you wanted to display 10 </a:t>
            </a:r>
            <a:r>
              <a:rPr lang="en-US" b="1" dirty="0" smtClean="0"/>
              <a:t>circle</a:t>
            </a:r>
            <a:r>
              <a:rPr lang="en-US" dirty="0" smtClean="0"/>
              <a:t>s to the screen, you could copy and paste code like this: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</a:rPr>
              <a:t>noFill</a:t>
            </a:r>
            <a:r>
              <a:rPr lang="en-US" sz="20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ellipse(15,50,50,50);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ellipse(25,50,50,50);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ellipse(35,50,50,50);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ellipse(45,50,50,50);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ellipse(55,50,50,50);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ellipse(65,50,50,50);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ellipse(75,50,50,50);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ellipse(85,50,50,50);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ellipse(95,50,50,50);</a:t>
            </a:r>
          </a:p>
        </p:txBody>
      </p:sp>
      <p:pic>
        <p:nvPicPr>
          <p:cNvPr id="1484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276600"/>
            <a:ext cx="2667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41F40EB-70E8-4412-8CFD-BFEDCA5BCD73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811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Loops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 smtClean="0"/>
              <a:t>On the other hand, if you wanted to display</a:t>
            </a:r>
            <a:r>
              <a:rPr lang="en-US" sz="4400" b="1" i="1" dirty="0" smtClean="0"/>
              <a:t>100</a:t>
            </a:r>
            <a:r>
              <a:rPr lang="en-US" sz="4400" dirty="0" smtClean="0"/>
              <a:t> or </a:t>
            </a:r>
            <a:r>
              <a:rPr lang="en-US" sz="4400" b="1" i="1" dirty="0" smtClean="0"/>
              <a:t>1000</a:t>
            </a:r>
            <a:r>
              <a:rPr lang="en-US" sz="4400" dirty="0" smtClean="0"/>
              <a:t> or even more circles to the screen, using copy and paste would be tedious</a:t>
            </a:r>
          </a:p>
          <a:p>
            <a:pPr eaLnBrk="1" hangingPunct="1">
              <a:defRPr/>
            </a:pPr>
            <a:r>
              <a:rPr lang="en-US" sz="4400" dirty="0" smtClean="0"/>
              <a:t>A much better way is to use a </a:t>
            </a:r>
            <a:r>
              <a:rPr lang="en-US" sz="4400" i="1" dirty="0" smtClean="0"/>
              <a:t>loop</a:t>
            </a:r>
            <a:endParaRPr lang="en-US" b="1" i="1" dirty="0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35A54B4-98EC-4852-87B6-0924476074BC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812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Courier New" pitchFamily="49" charset="0"/>
              </a:rPr>
              <a:t>while</a:t>
            </a:r>
            <a:r>
              <a:rPr lang="en-US" smtClean="0"/>
              <a:t> Loops</a:t>
            </a:r>
            <a:endParaRPr lang="en-US" smtClean="0">
              <a:latin typeface="Courier New" pitchFamily="49" charset="0"/>
            </a:endParaRP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000" smtClean="0"/>
              <a:t>The simplest loop in java is the </a:t>
            </a:r>
            <a:r>
              <a:rPr lang="en-US" sz="4000" b="1" smtClean="0">
                <a:latin typeface="Courier New" pitchFamily="49" charset="0"/>
              </a:rPr>
              <a:t>while</a:t>
            </a:r>
            <a:r>
              <a:rPr lang="en-US" sz="4000" smtClean="0"/>
              <a:t> loop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4000" smtClean="0"/>
              <a:t>It uses a variable to keep track of how many repetitions to make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4000" smtClean="0"/>
              <a:t>The variable has a </a:t>
            </a:r>
            <a:r>
              <a:rPr lang="en-US" sz="4000" b="1" i="1" smtClean="0"/>
              <a:t>starting point</a:t>
            </a:r>
            <a:r>
              <a:rPr lang="en-US" sz="4000" smtClean="0"/>
              <a:t>, an </a:t>
            </a:r>
            <a:r>
              <a:rPr lang="en-US" sz="4000" b="1" i="1" smtClean="0"/>
              <a:t>ending point</a:t>
            </a:r>
            <a:r>
              <a:rPr lang="en-US" sz="4000" smtClean="0"/>
              <a:t>, and some way of </a:t>
            </a:r>
            <a:r>
              <a:rPr lang="en-US" sz="4000" b="1" i="1" smtClean="0"/>
              <a:t>progressing from start to end</a:t>
            </a:r>
            <a:endParaRPr lang="en-US" sz="2800" b="1" i="1" smtClean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4A3DB04-FED0-4E67-978C-C6BC6D0E6786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changing?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Each of the circles are identical except for one small change – each circle has a </a:t>
            </a:r>
            <a:r>
              <a:rPr lang="en-US" dirty="0" smtClean="0">
                <a:solidFill>
                  <a:srgbClr val="FFFF00"/>
                </a:solidFill>
              </a:rPr>
              <a:t>different x coordinate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</a:rPr>
              <a:t>noFill</a:t>
            </a:r>
            <a:r>
              <a:rPr lang="en-US" sz="2000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15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25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35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45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55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65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75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85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ellipse(</a:t>
            </a:r>
            <a:r>
              <a:rPr lang="en-US" sz="2000" b="1" dirty="0" smtClean="0">
                <a:solidFill>
                  <a:srgbClr val="FFFF00"/>
                </a:solidFill>
                <a:latin typeface="Courier New" pitchFamily="49" charset="0"/>
              </a:rPr>
              <a:t>95</a:t>
            </a:r>
            <a:r>
              <a:rPr lang="en-US" sz="2000" b="1" dirty="0" smtClean="0">
                <a:latin typeface="Courier New" pitchFamily="49" charset="0"/>
              </a:rPr>
              <a:t>,50,50,50);</a:t>
            </a:r>
          </a:p>
        </p:txBody>
      </p:sp>
      <p:pic>
        <p:nvPicPr>
          <p:cNvPr id="1515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276600"/>
            <a:ext cx="2667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760E402-5C9A-4107-BF1D-03B52BDF581A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 store a changing value</a:t>
            </a:r>
            <a:br>
              <a:rPr lang="en-US" dirty="0" smtClean="0"/>
            </a:br>
            <a:r>
              <a:rPr lang="en-US" dirty="0" smtClean="0"/>
              <a:t>use a variable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 smtClean="0"/>
              <a:t>We could make </a:t>
            </a:r>
            <a:r>
              <a:rPr lang="en-US" dirty="0" smtClean="0">
                <a:solidFill>
                  <a:srgbClr val="FFFF00"/>
                </a:solidFill>
              </a:rPr>
              <a:t>a variable </a:t>
            </a:r>
            <a:r>
              <a:rPr lang="en-US" dirty="0" smtClean="0"/>
              <a:t>for the changing x coordinate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latin typeface="Courier New" pitchFamily="49" charset="0"/>
              </a:rPr>
              <a:t>noFill</a:t>
            </a:r>
            <a:r>
              <a:rPr lang="en-US" b="1" dirty="0" smtClean="0"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err="1" smtClean="0">
                <a:solidFill>
                  <a:srgbClr val="FFFF00"/>
                </a:solidFill>
                <a:latin typeface="Courier New" pitchFamily="49" charset="0"/>
              </a:rPr>
              <a:t>int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 x = 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x = x + 10;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x = x + 10;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ellipse(</a:t>
            </a:r>
            <a:r>
              <a:rPr lang="en-US" b="1" dirty="0" smtClean="0">
                <a:solidFill>
                  <a:srgbClr val="FFFF00"/>
                </a:solidFill>
                <a:latin typeface="Courier New" pitchFamily="49" charset="0"/>
              </a:rPr>
              <a:t>x</a:t>
            </a:r>
            <a:r>
              <a:rPr lang="en-US" b="1" dirty="0" smtClean="0">
                <a:latin typeface="Courier New" pitchFamily="49" charset="0"/>
              </a:rPr>
              <a:t>,50,50,50);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b="1" dirty="0" smtClean="0">
                <a:latin typeface="Courier New" pitchFamily="49" charset="0"/>
              </a:rPr>
              <a:t>//and so on. . . </a:t>
            </a: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124200"/>
            <a:ext cx="2667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78164</TotalTime>
  <Words>17437</Words>
  <Application>Microsoft Macintosh PowerPoint</Application>
  <PresentationFormat>On-screen Show (4:3)</PresentationFormat>
  <Paragraphs>3294</Paragraphs>
  <Slides>441</Slides>
  <Notes>152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441</vt:i4>
      </vt:variant>
    </vt:vector>
  </HeadingPairs>
  <TitlesOfParts>
    <vt:vector size="444" baseType="lpstr">
      <vt:lpstr>Stream</vt:lpstr>
      <vt:lpstr>Equation</vt:lpstr>
      <vt:lpstr>Bitmap Image</vt:lpstr>
      <vt:lpstr> Computer Science Camp December 2015</vt:lpstr>
      <vt:lpstr>What is Computer Science?</vt:lpstr>
      <vt:lpstr>What you’ll learn</vt:lpstr>
      <vt:lpstr>CSCamp.github.io</vt:lpstr>
      <vt:lpstr>PowerPoint Presentation</vt:lpstr>
      <vt:lpstr>How to make your own computer software</vt:lpstr>
      <vt:lpstr>How to make your own computer software</vt:lpstr>
      <vt:lpstr>Coordinates in Computer Graphics</vt:lpstr>
      <vt:lpstr>ellipse(50,50,80,20);</vt:lpstr>
      <vt:lpstr>ellipse(50,50,80,20);</vt:lpstr>
      <vt:lpstr>PowerPoint Presentation</vt:lpstr>
      <vt:lpstr>How to make your own computer software</vt:lpstr>
      <vt:lpstr>How to make your own computer software</vt:lpstr>
      <vt:lpstr>How to make your own computer software</vt:lpstr>
      <vt:lpstr>The Color Selector: click on the color you want and read the RGB values</vt:lpstr>
      <vt:lpstr>How to make your own computer software</vt:lpstr>
      <vt:lpstr>Order is important</vt:lpstr>
      <vt:lpstr>Java is very picky about names</vt:lpstr>
      <vt:lpstr>Program #1: Olympic Rings</vt:lpstr>
      <vt:lpstr>Common Mistakes</vt:lpstr>
      <vt:lpstr>The Processing "Dictionary"</vt:lpstr>
      <vt:lpstr>The "definition" of  ellipse()</vt:lpstr>
      <vt:lpstr>Drawing Functions</vt:lpstr>
      <vt:lpstr>triangle(150,20,20,280,280,280);</vt:lpstr>
      <vt:lpstr>rect(50,20,200,100);</vt:lpstr>
      <vt:lpstr>quad(50,20,220,80,250,160,30,280);</vt:lpstr>
      <vt:lpstr>ellipse(150,150,220,80);</vt:lpstr>
      <vt:lpstr>point(150,150);</vt:lpstr>
      <vt:lpstr>line(10,250,290,15);</vt:lpstr>
      <vt:lpstr>The endpoints</vt:lpstr>
      <vt:lpstr>These two invisible points "pull" the curve</vt:lpstr>
      <vt:lpstr>The effect at the ends is weaker</vt:lpstr>
      <vt:lpstr>The effect at the ends is weaker</vt:lpstr>
      <vt:lpstr>Both points on the same side</vt:lpstr>
      <vt:lpstr>The points can be off the screen!</vt:lpstr>
      <vt:lpstr>arc() draws part of an ellipse()</vt:lpstr>
      <vt:lpstr>arc() draws part of an ellipse()</vt:lpstr>
      <vt:lpstr>Polygons</vt:lpstr>
      <vt:lpstr>curveVertex</vt:lpstr>
      <vt:lpstr>curveVertex</vt:lpstr>
      <vt:lpstr>noStroke(); rect(50,50,200,100);</vt:lpstr>
      <vt:lpstr>noFill(); rect(50,50,200,100);</vt:lpstr>
      <vt:lpstr>noFill(); noStroke(); rect(50,50,200,100);</vt:lpstr>
      <vt:lpstr>fill(255,0,0); rect(50,50,200,100);</vt:lpstr>
      <vt:lpstr>fill(0,255,0); rect(50,50,200,100);</vt:lpstr>
      <vt:lpstr>fill(0,0,255); rect(50,50,200,100);</vt:lpstr>
      <vt:lpstr>fill(178,58,238); rect(50,50,200,100); RGB Color Codes: http://www.tayloredmktg.com/rgb/</vt:lpstr>
      <vt:lpstr>fill(0,0,255); stroke(255,0,0); rect(50,50,200,100);</vt:lpstr>
      <vt:lpstr>background(0,0,0); fill(255,0,0); rect(50,50,200,100);</vt:lpstr>
      <vt:lpstr>Grayscale</vt:lpstr>
      <vt:lpstr>opacity </vt:lpstr>
      <vt:lpstr>text("this is a test",10,50);</vt:lpstr>
      <vt:lpstr>stroke(0); //no effect! text("this is a test",10,50);</vt:lpstr>
      <vt:lpstr>fill(0); text("this is a test",10,50);</vt:lpstr>
      <vt:lpstr>textAlign(CENTER); text("this is a test",50,50);</vt:lpstr>
      <vt:lpstr>textSize(24); text("this is a test",10,50);</vt:lpstr>
      <vt:lpstr>Don't use spaces in Java names</vt:lpstr>
      <vt:lpstr>Instead use CamelCase</vt:lpstr>
      <vt:lpstr>Comments</vt:lpstr>
      <vt:lpstr>Arithmetic</vt:lpstr>
      <vt:lpstr>Expressions can be arguments</vt:lpstr>
      <vt:lpstr>Symmetry</vt:lpstr>
      <vt:lpstr>Symmetry</vt:lpstr>
      <vt:lpstr>Comments can be used to organize the parts of your program</vt:lpstr>
      <vt:lpstr>Commenting out code</vt:lpstr>
      <vt:lpstr>Variables and Declarations</vt:lpstr>
      <vt:lpstr>Variables and Declarations</vt:lpstr>
      <vt:lpstr>Variable Declarations &amp; Initializations</vt:lpstr>
      <vt:lpstr>Using variables in expression</vt:lpstr>
      <vt:lpstr>The assignment operator</vt:lpstr>
      <vt:lpstr>The assignment operator</vt:lpstr>
      <vt:lpstr>The type of variable must match</vt:lpstr>
      <vt:lpstr>The assignment operator</vt:lpstr>
      <vt:lpstr>Variables can be reused  as many times as you like</vt:lpstr>
      <vt:lpstr>Now With just one change. . . </vt:lpstr>
      <vt:lpstr>"Moving" a circle</vt:lpstr>
      <vt:lpstr>"Moving" a circle</vt:lpstr>
      <vt:lpstr>"Moving" a circle</vt:lpstr>
      <vt:lpstr>"Moving" a circle</vt:lpstr>
      <vt:lpstr>"Moving" a circle</vt:lpstr>
      <vt:lpstr>Notice the difference?</vt:lpstr>
      <vt:lpstr>The top picture drew the left circle first, while the bottom drew the left circle last</vt:lpstr>
      <vt:lpstr>The bottom picture doesn't match the output of this program</vt:lpstr>
      <vt:lpstr>Find the matching output</vt:lpstr>
      <vt:lpstr>You wouldn't write a paper that was just one long paragraph</vt:lpstr>
      <vt:lpstr>Creating your own functions</vt:lpstr>
      <vt:lpstr>setup() and draw()</vt:lpstr>
      <vt:lpstr>Happy Face Example</vt:lpstr>
      <vt:lpstr>Happy Face Example</vt:lpstr>
      <vt:lpstr>The syntax of functions</vt:lpstr>
      <vt:lpstr>Happy Face Example</vt:lpstr>
      <vt:lpstr>Oops! What happened?</vt:lpstr>
      <vt:lpstr>Auto Format</vt:lpstr>
      <vt:lpstr>Simple Animation</vt:lpstr>
      <vt:lpstr>loops make things repeat</vt:lpstr>
      <vt:lpstr>Loops</vt:lpstr>
      <vt:lpstr>while Loops</vt:lpstr>
      <vt:lpstr>what is changing?</vt:lpstr>
      <vt:lpstr>To store a changing value use a variable</vt:lpstr>
      <vt:lpstr>Here it is with a while loop</vt:lpstr>
      <vt:lpstr>Starting, stopping and progressing</vt:lpstr>
      <vt:lpstr>How many ellipses will this program make?</vt:lpstr>
      <vt:lpstr>How many ellipses will this program make?</vt:lpstr>
      <vt:lpstr>Here’s a pattern of ellipses of different widths</vt:lpstr>
      <vt:lpstr>How many lines will this program make?</vt:lpstr>
      <vt:lpstr>How many lines will this program make?</vt:lpstr>
      <vt:lpstr>What’s this program going to do?</vt:lpstr>
      <vt:lpstr>What’s this program going to do?</vt:lpstr>
      <vt:lpstr>We can extend this idea of filling the screen with different lines to make a gradient</vt:lpstr>
      <vt:lpstr>A program that uses a loop to make a gradient in the background</vt:lpstr>
      <vt:lpstr>We can have additional variables to x change as well</vt:lpstr>
      <vt:lpstr>Watch out for this mistake!</vt:lpstr>
      <vt:lpstr>Not a complete sentence</vt:lpstr>
      <vt:lpstr>Practice quiz question Find the output</vt:lpstr>
      <vt:lpstr>Practice quiz question Find the output</vt:lpstr>
      <vt:lpstr>Symmetry in a loop</vt:lpstr>
      <vt:lpstr>Notice that offset is "in charge" of the loop and h is "along for the ride"</vt:lpstr>
      <vt:lpstr>Reversing a loop</vt:lpstr>
      <vt:lpstr>Reversing a loop</vt:lpstr>
      <vt:lpstr>Reversing a loop</vt:lpstr>
      <vt:lpstr>Reversing a loop</vt:lpstr>
      <vt:lpstr>Reversing a loop</vt:lpstr>
      <vt:lpstr>A loop within a loop</vt:lpstr>
      <vt:lpstr>A loop within a loop</vt:lpstr>
      <vt:lpstr>A loop within a loop</vt:lpstr>
      <vt:lpstr>A loop within a loop</vt:lpstr>
      <vt:lpstr>A loop within a loop</vt:lpstr>
      <vt:lpstr>A loop within a loop</vt:lpstr>
      <vt:lpstr>A loop within a loop</vt:lpstr>
      <vt:lpstr>Rotatations</vt:lpstr>
      <vt:lpstr>Rotatations</vt:lpstr>
      <vt:lpstr>Rotatations</vt:lpstr>
      <vt:lpstr>Rotatations</vt:lpstr>
      <vt:lpstr>Rotatations</vt:lpstr>
      <vt:lpstr>Rotatations</vt:lpstr>
      <vt:lpstr>Rotatations</vt:lpstr>
      <vt:lpstr>Oops!  Colors must stay between 0 &amp; 255</vt:lpstr>
      <vt:lpstr>A "scaled" gradient</vt:lpstr>
      <vt:lpstr>Fade from Sea Green 46-164-87 to Sandy Brown 244-139-96</vt:lpstr>
      <vt:lpstr>Modern programs are very big—they are organized into Functions</vt:lpstr>
      <vt:lpstr>You wouldn't write a paper that was just one long paragraph</vt:lpstr>
      <vt:lpstr>Creating your own functions</vt:lpstr>
      <vt:lpstr>setup() and draw()</vt:lpstr>
      <vt:lpstr>Happy Face Example</vt:lpstr>
      <vt:lpstr>Happy Face Example</vt:lpstr>
      <vt:lpstr>The syntax of functions</vt:lpstr>
      <vt:lpstr>Happy Face Example</vt:lpstr>
      <vt:lpstr>Oops! What happened?</vt:lpstr>
      <vt:lpstr>Auto Format</vt:lpstr>
      <vt:lpstr>Simple Animation</vt:lpstr>
      <vt:lpstr>Function Definitions</vt:lpstr>
      <vt:lpstr>Function calls</vt:lpstr>
      <vt:lpstr>Input</vt:lpstr>
      <vt:lpstr>Input</vt:lpstr>
      <vt:lpstr>Moving a circle with the mouse</vt:lpstr>
      <vt:lpstr>Symmetrical reflections (mirrors)</vt:lpstr>
      <vt:lpstr>Symmetrical reflections (mirrors)</vt:lpstr>
      <vt:lpstr>Symmetrical reflections (mirrors)</vt:lpstr>
      <vt:lpstr>Symmetrical reflections (mirrors)</vt:lpstr>
      <vt:lpstr>Symmetrical reflections (mirrors)</vt:lpstr>
      <vt:lpstr>The complete list of input functions and variables is in the API</vt:lpstr>
      <vt:lpstr>Painting only if mouse is dragged</vt:lpstr>
      <vt:lpstr>More system variables: pmouseX and pmouseY</vt:lpstr>
      <vt:lpstr>A drawing program</vt:lpstr>
      <vt:lpstr>Painting only if the right mouse button is clicked</vt:lpstr>
      <vt:lpstr>boolean variables</vt:lpstr>
      <vt:lpstr>Logical Operators</vt:lpstr>
      <vt:lpstr>Watch out for this error</vt:lpstr>
      <vt:lpstr>There shouldn't be a semi-colon here</vt:lpstr>
      <vt:lpstr>There shouldn't be a semi-colon here</vt:lpstr>
      <vt:lpstr>Now it's fixed</vt:lpstr>
      <vt:lpstr>Random numbers</vt:lpstr>
      <vt:lpstr>dice example</vt:lpstr>
      <vt:lpstr>dice example</vt:lpstr>
      <vt:lpstr>dice example</vt:lpstr>
      <vt:lpstr>dice example</vt:lpstr>
      <vt:lpstr>dice example</vt:lpstr>
      <vt:lpstr>dice example</vt:lpstr>
      <vt:lpstr>A bug with negative arguments</vt:lpstr>
      <vt:lpstr>A bug with negative arguments</vt:lpstr>
      <vt:lpstr>Random Walk</vt:lpstr>
      <vt:lpstr>More Random Walk examples</vt:lpstr>
      <vt:lpstr>PowerPoint Presentation</vt:lpstr>
      <vt:lpstr>A Random Walk isn't a Random Jump</vt:lpstr>
      <vt:lpstr>A Random Walk isn't a Random Jump</vt:lpstr>
      <vt:lpstr>A one-dimensional random walk</vt:lpstr>
      <vt:lpstr>if and if/else</vt:lpstr>
      <vt:lpstr>"Chained" if/else</vt:lpstr>
      <vt:lpstr>if vs. if/else</vt:lpstr>
      <vt:lpstr>if vs. if/else</vt:lpstr>
      <vt:lpstr>if vs. if/else</vt:lpstr>
      <vt:lpstr>if vs. if/else</vt:lpstr>
      <vt:lpstr>Practice Quiz Question:  What is the output of this program?</vt:lpstr>
      <vt:lpstr>Using Pictures and Images</vt:lpstr>
      <vt:lpstr>Images</vt:lpstr>
      <vt:lpstr>Using a URL for an image</vt:lpstr>
      <vt:lpstr>Using a url for an image</vt:lpstr>
      <vt:lpstr>Images</vt:lpstr>
      <vt:lpstr>Using an image for the background()</vt:lpstr>
      <vt:lpstr>tint()</vt:lpstr>
      <vt:lpstr>tint()</vt:lpstr>
      <vt:lpstr>PowerPoint Presentation</vt:lpstr>
      <vt:lpstr>Adding Sound</vt:lpstr>
      <vt:lpstr>Adding Sound</vt:lpstr>
      <vt:lpstr>PowerPoint Presentation</vt:lpstr>
      <vt:lpstr>Other useful functions</vt:lpstr>
      <vt:lpstr>Which dot is moving in a random walk?</vt:lpstr>
      <vt:lpstr>Which dot is moving in a random walk?</vt:lpstr>
      <vt:lpstr>Which dot is moving in a random walk?</vt:lpstr>
      <vt:lpstr>Which dot is moving in a random walk?</vt:lpstr>
      <vt:lpstr>Which dot is moving in a random walk?</vt:lpstr>
      <vt:lpstr>Which dot is moving in a random walk?</vt:lpstr>
      <vt:lpstr>Which dot is moving in a random walk?</vt:lpstr>
      <vt:lpstr>Random Walks</vt:lpstr>
      <vt:lpstr>A Pacman style random walk</vt:lpstr>
      <vt:lpstr>4 possible values {0,1,2,3}</vt:lpstr>
      <vt:lpstr>The complete program</vt:lpstr>
      <vt:lpstr>mousePressed function vs. variable</vt:lpstr>
      <vt:lpstr>If I use the function, I get one ellipse with every press</vt:lpstr>
      <vt:lpstr>If I use the variable in draw(), I get more ellipses the longer I press</vt:lpstr>
      <vt:lpstr>Moving the ellipse with the keyboard</vt:lpstr>
      <vt:lpstr>tron</vt:lpstr>
      <vt:lpstr>get()</vt:lpstr>
      <vt:lpstr>How we could check for a crash with get()</vt:lpstr>
      <vt:lpstr>How we could check for a crash with get()</vt:lpstr>
      <vt:lpstr>Writing tron</vt:lpstr>
      <vt:lpstr>Writing tron</vt:lpstr>
      <vt:lpstr>adding code to draw()</vt:lpstr>
      <vt:lpstr>Changing direction in keyPressed()</vt:lpstr>
      <vt:lpstr>A boolean gameOver variable</vt:lpstr>
      <vt:lpstr>A boolean gameOver variable</vt:lpstr>
      <vt:lpstr>A boolean gameOver variable</vt:lpstr>
      <vt:lpstr>Practice Quiz Question: Find the output</vt:lpstr>
      <vt:lpstr>Adding a computer opponent</vt:lpstr>
      <vt:lpstr>Adding a computer opponent</vt:lpstr>
      <vt:lpstr>Adding a computer opponent</vt:lpstr>
      <vt:lpstr>Adding a computer opponent</vt:lpstr>
      <vt:lpstr>Adding a computer opponent</vt:lpstr>
      <vt:lpstr>Adding a computer opponent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Postponed until 9/5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Quiz Question</vt:lpstr>
      <vt:lpstr>Watch out for a side effect</vt:lpstr>
      <vt:lpstr>while loops and draw()</vt:lpstr>
      <vt:lpstr>while loops and draw()</vt:lpstr>
      <vt:lpstr>while loops and draw()</vt:lpstr>
      <vt:lpstr>while loops and draw()</vt:lpstr>
      <vt:lpstr>Download Latest Processing 2.0.3</vt:lpstr>
      <vt:lpstr>Animating with rotate()</vt:lpstr>
      <vt:lpstr>Checking the value in a variable</vt:lpstr>
      <vt:lpstr>Checking the value in a variable</vt:lpstr>
      <vt:lpstr>Printing Text </vt:lpstr>
      <vt:lpstr>Functions and variable declarations</vt:lpstr>
      <vt:lpstr>Functions and variable declarations</vt:lpstr>
      <vt:lpstr>Functions and variable declarations</vt:lpstr>
      <vt:lpstr>Functions and variable declarations</vt:lpstr>
      <vt:lpstr>The basic scope rule*</vt:lpstr>
      <vt:lpstr>The scope of diameter is in yellow</vt:lpstr>
      <vt:lpstr>If you declare the variable at the top of the program outside of any function, it's scope is the entire program</vt:lpstr>
      <vt:lpstr>Local vs. Global</vt:lpstr>
      <vt:lpstr>The circle gets bigger</vt:lpstr>
      <vt:lpstr>The circle DOESN'T get bigger</vt:lpstr>
      <vt:lpstr>the background drawn once (leaves a trail of circles)</vt:lpstr>
      <vt:lpstr>the background is drawn every time the screen is drawn (no trail)</vt:lpstr>
      <vt:lpstr>A black rectangle drawn every time with opacity (faint trail)</vt:lpstr>
      <vt:lpstr>Practice Quiz Question</vt:lpstr>
      <vt:lpstr>The if statement</vt:lpstr>
      <vt:lpstr>if statement</vt:lpstr>
      <vt:lpstr>if statement</vt:lpstr>
      <vt:lpstr>Using an if to "start over if it gets too big"</vt:lpstr>
      <vt:lpstr>Watch our for this mistake!</vt:lpstr>
      <vt:lpstr>Don't put a semi-colon here</vt:lpstr>
      <vt:lpstr>Now it's correct</vt:lpstr>
      <vt:lpstr>Find the Output</vt:lpstr>
      <vt:lpstr>A Circle that moves left to right</vt:lpstr>
      <vt:lpstr>A Circle that moves back &amp; forth</vt:lpstr>
      <vt:lpstr>Changing the amount of change</vt:lpstr>
      <vt:lpstr>Changing the amount of change</vt:lpstr>
      <vt:lpstr>Practice quiz question</vt:lpstr>
      <vt:lpstr>Expressions vs. Literals</vt:lpstr>
      <vt:lpstr>Expressions vs. Literals</vt:lpstr>
      <vt:lpstr>print() vs. println()</vt:lpstr>
      <vt:lpstr>Whitespace</vt:lpstr>
      <vt:lpstr>Printing two variables</vt:lpstr>
      <vt:lpstr>Practice with print()</vt:lpstr>
      <vt:lpstr>Practice with print()</vt:lpstr>
      <vt:lpstr>Practice with print()</vt:lpstr>
      <vt:lpstr>Practice with print()</vt:lpstr>
      <vt:lpstr>Practice with print()</vt:lpstr>
      <vt:lpstr>Practice Quiz Question</vt:lpstr>
    </vt:vector>
  </TitlesOfParts>
  <Company>Lowell High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</dc:title>
  <dc:creator>Paul Cheng</dc:creator>
  <cp:lastModifiedBy>Art Simon</cp:lastModifiedBy>
  <cp:revision>1082</cp:revision>
  <dcterms:created xsi:type="dcterms:W3CDTF">2008-05-07T17:10:23Z</dcterms:created>
  <dcterms:modified xsi:type="dcterms:W3CDTF">2015-12-30T16:35:06Z</dcterms:modified>
</cp:coreProperties>
</file>